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601454" y="6754909"/>
            <a:ext cx="2032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/" TargetMode="External"/><Relationship Id="rId8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.agrotec.hu/" TargetMode="External"/><Relationship Id="rId8" Type="http://schemas.openxmlformats.org/officeDocument/2006/relationships/image" Target="../media/image10.jpg"/><Relationship Id="rId9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LfNhyEo7ce4" TargetMode="External"/><Relationship Id="rId5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://www/" TargetMode="External"/><Relationship Id="rId5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s://www.youtube.com/watch?v=fuMleZSTcTg" TargetMode="External"/><Relationship Id="rId8" Type="http://schemas.openxmlformats.org/officeDocument/2006/relationships/image" Target="../media/image1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://www.agrotec.hu/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NbAdAGZ6Ipw" TargetMode="External"/><Relationship Id="rId5" Type="http://schemas.openxmlformats.org/officeDocument/2006/relationships/image" Target="../media/image2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BcYq7ZHdffU" TargetMode="External"/><Relationship Id="rId5" Type="http://schemas.openxmlformats.org/officeDocument/2006/relationships/image" Target="../media/image2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zT323t9hQBg" TargetMode="External"/><Relationship Id="rId5" Type="http://schemas.openxmlformats.org/officeDocument/2006/relationships/image" Target="../media/image2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s://www.youtube.com/watch?v=6Nk7f9oFAzg" TargetMode="External"/><Relationship Id="rId8" Type="http://schemas.openxmlformats.org/officeDocument/2006/relationships/image" Target="../media/image2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s://www.youtube.com/watch?v=F3CqWVGO1uk" TargetMode="External"/><Relationship Id="rId8" Type="http://schemas.openxmlformats.org/officeDocument/2006/relationships/image" Target="../media/image2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dO3QZIu0Gpw" TargetMode="External"/><Relationship Id="rId5" Type="http://schemas.openxmlformats.org/officeDocument/2006/relationships/image" Target="../media/image2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.agrotec.hu/" TargetMode="External"/><Relationship Id="rId8" Type="http://schemas.openxmlformats.org/officeDocument/2006/relationships/image" Target="../media/image26.jpg"/><Relationship Id="rId9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gxslUT86F_k" TargetMode="External"/><Relationship Id="rId5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://www.agrotec.hu/" TargetMode="External"/><Relationship Id="rId5" Type="http://schemas.openxmlformats.org/officeDocument/2006/relationships/hyperlink" Target="http://www.mueller-elektronik.de/" TargetMode="External"/><Relationship Id="rId6" Type="http://schemas.openxmlformats.org/officeDocument/2006/relationships/image" Target="../media/image29.jpg"/><Relationship Id="rId7" Type="http://schemas.openxmlformats.org/officeDocument/2006/relationships/image" Target="../media/image3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.mueller-elektronik.de/" TargetMode="External"/><Relationship Id="rId8" Type="http://schemas.openxmlformats.org/officeDocument/2006/relationships/image" Target="../media/image33.jpg"/><Relationship Id="rId9" Type="http://schemas.openxmlformats.org/officeDocument/2006/relationships/image" Target="../media/image3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UOxH39DarTo" TargetMode="External"/><Relationship Id="rId5" Type="http://schemas.openxmlformats.org/officeDocument/2006/relationships/image" Target="../media/image3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://www.agrotec.hu/" TargetMode="External"/><Relationship Id="rId5" Type="http://schemas.openxmlformats.org/officeDocument/2006/relationships/image" Target="../media/image3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QtjPU1M7tL8" TargetMode="External"/><Relationship Id="rId5" Type="http://schemas.openxmlformats.org/officeDocument/2006/relationships/image" Target="../media/image37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agroinform.hu/" TargetMode="External"/><Relationship Id="rId5" Type="http://schemas.openxmlformats.org/officeDocument/2006/relationships/hyperlink" Target="http://www.agroinform.hu/" TargetMode="External"/><Relationship Id="rId6" Type="http://schemas.openxmlformats.org/officeDocument/2006/relationships/image" Target="../media/image38.jpg"/><Relationship Id="rId7" Type="http://schemas.openxmlformats.org/officeDocument/2006/relationships/image" Target="../media/image3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s://www.youtube.com/watch?v=F3CqWVGO1uk&amp;amp;feature=youtu.be" TargetMode="External"/><Relationship Id="rId5" Type="http://schemas.openxmlformats.org/officeDocument/2006/relationships/image" Target="../media/image40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.kite.hu/" TargetMode="External"/><Relationship Id="rId8" Type="http://schemas.openxmlformats.org/officeDocument/2006/relationships/image" Target="../media/image4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s://www.horizonequip.com/webres/File/TCMCalibration.pdf" TargetMode="External"/><Relationship Id="rId8" Type="http://schemas.openxmlformats.org/officeDocument/2006/relationships/image" Target="../media/image42.jpg"/><Relationship Id="rId9" Type="http://schemas.openxmlformats.org/officeDocument/2006/relationships/image" Target="../media/image43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://www.kite.hu/" TargetMode="External"/><Relationship Id="rId5" Type="http://schemas.openxmlformats.org/officeDocument/2006/relationships/image" Target="../media/image44.jpg"/><Relationship Id="rId6" Type="http://schemas.openxmlformats.org/officeDocument/2006/relationships/image" Target="../media/image45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.kite.hu/" TargetMode="External"/><Relationship Id="rId8" Type="http://schemas.openxmlformats.org/officeDocument/2006/relationships/hyperlink" Target="https://www.kite.hu/" TargetMode="External"/><Relationship Id="rId9" Type="http://schemas.openxmlformats.org/officeDocument/2006/relationships/image" Target="../media/image46.jpg"/><Relationship Id="rId10" Type="http://schemas.openxmlformats.org/officeDocument/2006/relationships/image" Target="../media/image47.jpg"/><Relationship Id="rId11" Type="http://schemas.openxmlformats.org/officeDocument/2006/relationships/image" Target="../media/image48.jpg"/><Relationship Id="rId12" Type="http://schemas.openxmlformats.org/officeDocument/2006/relationships/image" Target="../media/image49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.kite.hu/" TargetMode="External"/><Relationship Id="rId8" Type="http://schemas.openxmlformats.org/officeDocument/2006/relationships/image" Target="../media/image5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://digit.mandiner.hu/cikk/20160129_dronok_a_mezogazdasagban" TargetMode="External"/><Relationship Id="rId5" Type="http://schemas.openxmlformats.org/officeDocument/2006/relationships/image" Target="../media/image5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s://www.youtube.com/watch?v=Qg4Ju1l75mc" TargetMode="External"/><Relationship Id="rId8" Type="http://schemas.openxmlformats.org/officeDocument/2006/relationships/image" Target="../media/image5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hyperlink" Target="http://www.pointernet.pds.hu/ujsagok/agraragazat/2014/10/20141018.htm" TargetMode="External"/><Relationship Id="rId5" Type="http://schemas.openxmlformats.org/officeDocument/2006/relationships/hyperlink" Target="https://www.horizonequip.com/webres/File/TCMCalibration.pdf" TargetMode="External"/><Relationship Id="rId6" Type="http://schemas.openxmlformats.org/officeDocument/2006/relationships/hyperlink" Target="http://www.deere.com/common/docs/html/services_and_support/onscreen_help/16-2/en/starfire_receiver/starfire_receiver_tcm_calibration.ht" TargetMode="External"/><Relationship Id="rId7" Type="http://schemas.openxmlformats.org/officeDocument/2006/relationships/hyperlink" Target="https://www.agroinform.hu/forum/Automatikus-kormanyzas-es-ami-mogotte-van/t3525" TargetMode="External"/><Relationship Id="rId8" Type="http://schemas.openxmlformats.org/officeDocument/2006/relationships/hyperlink" Target="http://www.agrogazda.hu/?gclid=EAIaIQobChMIlLTpkaWE5AIViLHtCh2fUA4zEAAYASAAEgIHa_D_BwE" TargetMode="External"/><Relationship Id="rId9" Type="http://schemas.openxmlformats.org/officeDocument/2006/relationships/hyperlink" Target="https://www.kormany.hu/hu/foldmuvelesugyi-miniszterium/elelmiszerlanc-felugyeletert-felelos-allamtitkarsag/hirek/innovacio-a-mezogazdasagban-es-az-elelmiszeriparban-az-ipar-4-0-nak-koszonhetoen" TargetMode="External"/><Relationship Id="rId10" Type="http://schemas.openxmlformats.org/officeDocument/2006/relationships/hyperlink" Target="https://www.sonline.hu/gazdasag/hazai-gazdasag/az-ipar-4-0-hozzajarulhat-a-mezogazdasag-es-az-elelmiszeripar-fejlodesehez-1318705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s://www.youtube.com/watch?v=FemhAFRCj48" TargetMode="External"/><Relationship Id="rId8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titkarsag@paloczi.hu" TargetMode="External"/><Relationship Id="rId3" Type="http://schemas.openxmlformats.org/officeDocument/2006/relationships/hyperlink" Target="http://www.paloczi.hu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hyperlink" Target="http://www.agrotec.hu/" TargetMode="External"/><Relationship Id="rId8" Type="http://schemas.openxmlformats.org/officeDocument/2006/relationships/image" Target="../media/image7.jpg"/><Relationship Id="rId9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795" y="6712333"/>
            <a:ext cx="2010462" cy="701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43072" y="6787895"/>
            <a:ext cx="2286000" cy="547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4338" y="2213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59153" y="833374"/>
            <a:ext cx="7973059" cy="46037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418840" marR="5080" indent="-3406775">
              <a:lnSpc>
                <a:spcPct val="103600"/>
              </a:lnSpc>
              <a:spcBef>
                <a:spcPts val="40"/>
              </a:spcBef>
            </a:pPr>
            <a:r>
              <a:rPr dirty="0" sz="1400" spc="-5" b="1">
                <a:latin typeface="Times New Roman"/>
                <a:cs typeface="Times New Roman"/>
              </a:rPr>
              <a:t>PÁLÓCZI </a:t>
            </a:r>
            <a:r>
              <a:rPr dirty="0" sz="1400" b="1">
                <a:latin typeface="Times New Roman"/>
                <a:cs typeface="Times New Roman"/>
              </a:rPr>
              <a:t>HORVÁTH </a:t>
            </a:r>
            <a:r>
              <a:rPr dirty="0" sz="1400" spc="-5" b="1">
                <a:latin typeface="Times New Roman"/>
                <a:cs typeface="Times New Roman"/>
              </a:rPr>
              <a:t>ISTVÁN MEZŐGAZDASÁGI SZAKGIMNÁZIUM, SZAKKÖZÉPISKOLA </a:t>
            </a:r>
            <a:r>
              <a:rPr dirty="0" sz="1400" b="1">
                <a:latin typeface="Times New Roman"/>
                <a:cs typeface="Times New Roman"/>
              </a:rPr>
              <a:t>ÉS  KOLLÉGIUM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4401692"/>
            <a:ext cx="8103234" cy="9639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839"/>
              </a:lnSpc>
              <a:spcBef>
                <a:spcPts val="225"/>
              </a:spcBef>
            </a:pPr>
            <a:r>
              <a:rPr dirty="0" sz="1600" spc="-35" b="1">
                <a:latin typeface="Times New Roman"/>
                <a:cs typeface="Times New Roman"/>
              </a:rPr>
              <a:t>Mezőgazdasági erőgépek </a:t>
            </a:r>
            <a:r>
              <a:rPr dirty="0" sz="1600" spc="-30" b="1">
                <a:latin typeface="Times New Roman"/>
                <a:cs typeface="Times New Roman"/>
              </a:rPr>
              <a:t>automata </a:t>
            </a:r>
            <a:r>
              <a:rPr dirty="0" sz="1600" spc="-35" b="1">
                <a:latin typeface="Times New Roman"/>
                <a:cs typeface="Times New Roman"/>
              </a:rPr>
              <a:t>kormányzása </a:t>
            </a:r>
            <a:r>
              <a:rPr dirty="0" sz="1600" spc="-30" b="1">
                <a:latin typeface="Times New Roman"/>
                <a:cs typeface="Times New Roman"/>
              </a:rPr>
              <a:t>műholdról vezérelt univerzális </a:t>
            </a:r>
            <a:r>
              <a:rPr dirty="0" sz="1600" spc="-35" b="1">
                <a:latin typeface="Times New Roman"/>
                <a:cs typeface="Times New Roman"/>
              </a:rPr>
              <a:t>kormányforgató  berendezéssel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-30" b="1">
                <a:latin typeface="Times New Roman"/>
                <a:cs typeface="Times New Roman"/>
              </a:rPr>
              <a:t>Digitális távoktatási</a:t>
            </a:r>
            <a:r>
              <a:rPr dirty="0" sz="1600" spc="-95" b="1">
                <a:latin typeface="Times New Roman"/>
                <a:cs typeface="Times New Roman"/>
              </a:rPr>
              <a:t> </a:t>
            </a:r>
            <a:r>
              <a:rPr dirty="0" sz="1600" spc="-35" b="1">
                <a:latin typeface="Times New Roman"/>
                <a:cs typeface="Times New Roman"/>
              </a:rPr>
              <a:t>tananyag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8380" y="5846826"/>
            <a:ext cx="8672830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5920" marR="5080" indent="-4173854">
              <a:lnSpc>
                <a:spcPct val="11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VP-20.2-16-2016-00001 </a:t>
            </a:r>
            <a:r>
              <a:rPr dirty="0" sz="1200">
                <a:latin typeface="Times New Roman"/>
                <a:cs typeface="Times New Roman"/>
              </a:rPr>
              <a:t>azonosítószámú, a </a:t>
            </a:r>
            <a:r>
              <a:rPr dirty="0" sz="1200" spc="-10">
                <a:latin typeface="Times New Roman"/>
                <a:cs typeface="Times New Roman"/>
              </a:rPr>
              <a:t>„Magyar </a:t>
            </a:r>
            <a:r>
              <a:rPr dirty="0" sz="1200" spc="-5">
                <a:latin typeface="Times New Roman"/>
                <a:cs typeface="Times New Roman"/>
              </a:rPr>
              <a:t>Nemzeti Vidéki </a:t>
            </a:r>
            <a:r>
              <a:rPr dirty="0" sz="1200">
                <a:latin typeface="Times New Roman"/>
                <a:cs typeface="Times New Roman"/>
              </a:rPr>
              <a:t>Hálózat </a:t>
            </a:r>
            <a:r>
              <a:rPr dirty="0" sz="1200" spc="-5">
                <a:latin typeface="Times New Roman"/>
                <a:cs typeface="Times New Roman"/>
              </a:rPr>
              <a:t>működését szolgáló Technikai Segítségnyújtás Projekt” keretin  belül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0694" y="1703513"/>
            <a:ext cx="1291855" cy="1703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05883" y="4102989"/>
            <a:ext cx="1329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Forrás: </a:t>
            </a:r>
            <a:r>
              <a:rPr dirty="0" sz="1200" i="1">
                <a:latin typeface="Times New Roman"/>
                <a:cs typeface="Times New Roman"/>
                <a:hlinkClick r:id="rId7"/>
              </a:rPr>
              <a:t>www.</a:t>
            </a:r>
            <a:r>
              <a:rPr dirty="0" sz="1200" spc="-7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kite.hu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2974" y="4200525"/>
            <a:ext cx="4145279" cy="845819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805"/>
              </a:spcBef>
              <a:buFont typeface="Symbol"/>
              <a:buChar char=""/>
              <a:tabLst>
                <a:tab pos="370205" algn="l"/>
                <a:tab pos="370840" algn="l"/>
              </a:tabLst>
            </a:pPr>
            <a:r>
              <a:rPr dirty="0" sz="1200">
                <a:latin typeface="Times New Roman"/>
                <a:cs typeface="Times New Roman"/>
              </a:rPr>
              <a:t>A műholdak pozíció </a:t>
            </a:r>
            <a:r>
              <a:rPr dirty="0" sz="1200" spc="-5">
                <a:latin typeface="Times New Roman"/>
                <a:cs typeface="Times New Roman"/>
              </a:rPr>
              <a:t>és </a:t>
            </a:r>
            <a:r>
              <a:rPr dirty="0" sz="1200">
                <a:latin typeface="Times New Roman"/>
                <a:cs typeface="Times New Roman"/>
              </a:rPr>
              <a:t>idő </a:t>
            </a:r>
            <a:r>
              <a:rPr dirty="0" sz="1200" spc="-5">
                <a:latin typeface="Times New Roman"/>
                <a:cs typeface="Times New Roman"/>
              </a:rPr>
              <a:t>jeleket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sugároznak.</a:t>
            </a:r>
            <a:endParaRPr sz="1200">
              <a:latin typeface="Times New Roman"/>
              <a:cs typeface="Times New Roman"/>
            </a:endParaRPr>
          </a:p>
          <a:p>
            <a:pPr marL="408940" indent="-396240">
              <a:lnSpc>
                <a:spcPct val="100000"/>
              </a:lnSpc>
              <a:spcBef>
                <a:spcPts val="710"/>
              </a:spcBef>
              <a:buFont typeface="Symbol"/>
              <a:buChar char=""/>
              <a:tabLst>
                <a:tab pos="408305" algn="l"/>
                <a:tab pos="40894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GPS vevő </a:t>
            </a:r>
            <a:r>
              <a:rPr dirty="0" sz="1200">
                <a:latin typeface="Times New Roman"/>
                <a:cs typeface="Times New Roman"/>
              </a:rPr>
              <a:t>a távolságot a </a:t>
            </a:r>
            <a:r>
              <a:rPr dirty="0" sz="1200" spc="-5">
                <a:latin typeface="Times New Roman"/>
                <a:cs typeface="Times New Roman"/>
              </a:rPr>
              <a:t>rádiójelek terjedési </a:t>
            </a:r>
            <a:r>
              <a:rPr dirty="0" sz="1200">
                <a:latin typeface="Times New Roman"/>
                <a:cs typeface="Times New Roman"/>
              </a:rPr>
              <a:t>idejéből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méri.</a:t>
            </a:r>
            <a:endParaRPr sz="1200">
              <a:latin typeface="Times New Roman"/>
              <a:cs typeface="Times New Roman"/>
            </a:endParaRPr>
          </a:p>
          <a:p>
            <a:pPr marL="370840" indent="-35814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370205" algn="l"/>
                <a:tab pos="37084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jeleket </a:t>
            </a:r>
            <a:r>
              <a:rPr dirty="0" sz="1200">
                <a:latin typeface="Times New Roman"/>
                <a:cs typeface="Times New Roman"/>
              </a:rPr>
              <a:t>a vevő dolgozza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5021961"/>
            <a:ext cx="8891905" cy="1337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449580">
              <a:lnSpc>
                <a:spcPct val="143600"/>
              </a:lnSpc>
              <a:spcBef>
                <a:spcPts val="95"/>
              </a:spcBef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GPS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rendszerek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már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messze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többet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jelentenek,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útirány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tervezését,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végigvezetését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lekísérését.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mezőgazdaságban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GPS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mára  </a:t>
            </a:r>
            <a:r>
              <a:rPr dirty="0" sz="1200">
                <a:latin typeface="Times New Roman"/>
                <a:cs typeface="Times New Roman"/>
              </a:rPr>
              <a:t>már </a:t>
            </a:r>
            <a:r>
              <a:rPr dirty="0" sz="1200" spc="-5">
                <a:latin typeface="Times New Roman"/>
                <a:cs typeface="Times New Roman"/>
              </a:rPr>
              <a:t>alapvető </a:t>
            </a:r>
            <a:r>
              <a:rPr dirty="0" sz="1200">
                <a:latin typeface="Times New Roman"/>
                <a:cs typeface="Times New Roman"/>
              </a:rPr>
              <a:t>eszköz. </a:t>
            </a:r>
            <a:r>
              <a:rPr dirty="0" sz="1200" spc="-5">
                <a:latin typeface="Times New Roman"/>
                <a:cs typeface="Times New Roman"/>
              </a:rPr>
              <a:t>Használjuk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helyzetkövetésben,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növényállapot-felmérésben, </a:t>
            </a:r>
            <a:r>
              <a:rPr dirty="0" sz="1200">
                <a:latin typeface="Times New Roman"/>
                <a:cs typeface="Times New Roman"/>
              </a:rPr>
              <a:t>a térinformatikai </a:t>
            </a:r>
            <a:r>
              <a:rPr dirty="0" sz="1200" spc="-5">
                <a:latin typeface="Times New Roman"/>
                <a:cs typeface="Times New Roman"/>
              </a:rPr>
              <a:t>elemzés során, végső esetben </a:t>
            </a:r>
            <a:r>
              <a:rPr dirty="0" sz="1200">
                <a:latin typeface="Times New Roman"/>
                <a:cs typeface="Times New Roman"/>
              </a:rPr>
              <a:t>akár átveszi  a </a:t>
            </a:r>
            <a:r>
              <a:rPr dirty="0" sz="1200" spc="-5">
                <a:latin typeface="Times New Roman"/>
                <a:cs typeface="Times New Roman"/>
              </a:rPr>
              <a:t>jármű irányítását és egyértelműen feladat távérzékeléssel </a:t>
            </a:r>
            <a:r>
              <a:rPr dirty="0" sz="1200">
                <a:latin typeface="Times New Roman"/>
                <a:cs typeface="Times New Roman"/>
              </a:rPr>
              <a:t>minden beállított </a:t>
            </a:r>
            <a:r>
              <a:rPr dirty="0" sz="1200" spc="-5">
                <a:latin typeface="Times New Roman"/>
                <a:cs typeface="Times New Roman"/>
              </a:rPr>
              <a:t>adat összegyűjtését és megküldését </a:t>
            </a:r>
            <a:r>
              <a:rPr dirty="0" sz="1200">
                <a:latin typeface="Times New Roman"/>
                <a:cs typeface="Times New Roman"/>
              </a:rPr>
              <a:t>is. A precíziós </a:t>
            </a:r>
            <a:r>
              <a:rPr dirty="0" sz="1200" spc="-5">
                <a:latin typeface="Times New Roman"/>
                <a:cs typeface="Times New Roman"/>
              </a:rPr>
              <a:t>gazdálkodás  alapelemei: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sorvezetés,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vetőgépvezérlés, </a:t>
            </a:r>
            <a:r>
              <a:rPr dirty="0" sz="1200">
                <a:latin typeface="Times New Roman"/>
                <a:cs typeface="Times New Roman"/>
              </a:rPr>
              <a:t>a különböző </a:t>
            </a:r>
            <a:r>
              <a:rPr dirty="0" sz="1200" spc="-5">
                <a:latin typeface="Times New Roman"/>
                <a:cs typeface="Times New Roman"/>
              </a:rPr>
              <a:t>szenzorok </a:t>
            </a:r>
            <a:r>
              <a:rPr dirty="0" sz="1200">
                <a:latin typeface="Times New Roman"/>
                <a:cs typeface="Times New Roman"/>
              </a:rPr>
              <a:t>vagy </a:t>
            </a:r>
            <a:r>
              <a:rPr dirty="0" sz="1200" spc="-5">
                <a:latin typeface="Times New Roman"/>
                <a:cs typeface="Times New Roman"/>
              </a:rPr>
              <a:t>éppen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kijuttatásvezérlő egységekkel történő </a:t>
            </a:r>
            <a:r>
              <a:rPr dirty="0" sz="1200">
                <a:latin typeface="Times New Roman"/>
                <a:cs typeface="Times New Roman"/>
              </a:rPr>
              <a:t>bővítés. </a:t>
            </a:r>
            <a:r>
              <a:rPr dirty="0" sz="1200" spc="-5">
                <a:latin typeface="Times New Roman"/>
                <a:cs typeface="Times New Roman"/>
              </a:rPr>
              <a:t>Erre épülnek </a:t>
            </a:r>
            <a:r>
              <a:rPr dirty="0" sz="1200">
                <a:latin typeface="Times New Roman"/>
                <a:cs typeface="Times New Roman"/>
              </a:rPr>
              <a:t>a  különböző </a:t>
            </a:r>
            <a:r>
              <a:rPr dirty="0" sz="1200" spc="-5">
                <a:latin typeface="Times New Roman"/>
                <a:cs typeface="Times New Roman"/>
              </a:rPr>
              <a:t>megfigyelő egységek, </a:t>
            </a:r>
            <a:r>
              <a:rPr dirty="0" sz="1200" spc="5">
                <a:latin typeface="Times New Roman"/>
                <a:cs typeface="Times New Roman"/>
              </a:rPr>
              <a:t>így </a:t>
            </a:r>
            <a:r>
              <a:rPr dirty="0" sz="1200">
                <a:latin typeface="Times New Roman"/>
                <a:cs typeface="Times New Roman"/>
              </a:rPr>
              <a:t>a meteorológiai, a </a:t>
            </a:r>
            <a:r>
              <a:rPr dirty="0" sz="1200" spc="-5">
                <a:latin typeface="Times New Roman"/>
                <a:cs typeface="Times New Roman"/>
              </a:rPr>
              <a:t>környezetvédelmi, az adatbázis-kezelő, az ellenőrző és esetleg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riasztórendszerek.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9838" y="1359408"/>
            <a:ext cx="4090265" cy="2770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700" y="3042030"/>
            <a:ext cx="2665095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3.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precíziós mezőgazdaság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eszközei</a:t>
            </a:r>
            <a:endParaRPr sz="1200">
              <a:latin typeface="Times New Roman"/>
              <a:cs typeface="Times New Roman"/>
            </a:endParaRPr>
          </a:p>
          <a:p>
            <a:pPr marL="911860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9395" y="3042030"/>
            <a:ext cx="310515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4.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Elektronikai eszközök a </a:t>
            </a:r>
            <a:r>
              <a:rPr dirty="0" sz="1200" spc="-5">
                <a:latin typeface="Times New Roman"/>
                <a:cs typeface="Times New Roman"/>
              </a:rPr>
              <a:t>traktor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fülkéjében.</a:t>
            </a:r>
            <a:endParaRPr sz="1200">
              <a:latin typeface="Times New Roman"/>
              <a:cs typeface="Times New Roman"/>
            </a:endParaRPr>
          </a:p>
          <a:p>
            <a:pPr marL="461645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644" y="3787775"/>
            <a:ext cx="6094095" cy="1703070"/>
          </a:xfrm>
          <a:prstGeom prst="rect">
            <a:avLst/>
          </a:prstGeom>
          <a:solidFill>
            <a:srgbClr val="CCDDEA"/>
          </a:solidFill>
          <a:ln w="609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4025" indent="-229235">
              <a:lnSpc>
                <a:spcPts val="1275"/>
              </a:lnSpc>
              <a:buAutoNum type="arabicPeriod"/>
              <a:tabLst>
                <a:tab pos="454659" algn="l"/>
              </a:tabLst>
            </a:pPr>
            <a:r>
              <a:rPr dirty="0" sz="1100" spc="-5">
                <a:latin typeface="Calibri"/>
                <a:cs typeface="Calibri"/>
              </a:rPr>
              <a:t>feladat) Magyarországon, mekkora </a:t>
            </a:r>
            <a:r>
              <a:rPr dirty="0" sz="1100">
                <a:latin typeface="Calibri"/>
                <a:cs typeface="Calibri"/>
              </a:rPr>
              <a:t>területen </a:t>
            </a:r>
            <a:r>
              <a:rPr dirty="0" sz="1100" spc="-5">
                <a:latin typeface="Calibri"/>
                <a:cs typeface="Calibri"/>
              </a:rPr>
              <a:t>alkalmazzák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precíziós növénytermesztési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rendszert?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algn="r" marR="9525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……………………………………………………………………………………………………..………………………………………………………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4025" indent="-229235">
              <a:lnSpc>
                <a:spcPct val="100000"/>
              </a:lnSpc>
              <a:spcBef>
                <a:spcPts val="935"/>
              </a:spcBef>
              <a:buAutoNum type="arabicPeriod" startAt="2"/>
              <a:tabLst>
                <a:tab pos="454659" algn="l"/>
              </a:tabLst>
            </a:pPr>
            <a:r>
              <a:rPr dirty="0" sz="1100" spc="-5">
                <a:latin typeface="Calibri"/>
                <a:cs typeface="Calibri"/>
              </a:rPr>
              <a:t>feladat) Melyek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precíziós </a:t>
            </a:r>
            <a:r>
              <a:rPr dirty="0" sz="1100">
                <a:latin typeface="Calibri"/>
                <a:cs typeface="Calibri"/>
              </a:rPr>
              <a:t>gazdálkodás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alapelemei?</a:t>
            </a:r>
            <a:endParaRPr sz="1100">
              <a:latin typeface="Calibri"/>
              <a:cs typeface="Calibri"/>
            </a:endParaRPr>
          </a:p>
          <a:p>
            <a:pPr algn="r" marR="33655">
              <a:lnSpc>
                <a:spcPct val="100000"/>
              </a:lnSpc>
              <a:spcBef>
                <a:spcPts val="70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algn="r" marR="5969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………………………………………………………………………………………………………………………………………………………..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5658993"/>
            <a:ext cx="13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616" y="5582412"/>
            <a:ext cx="7810500" cy="109156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72110">
              <a:lnSpc>
                <a:spcPct val="100000"/>
              </a:lnSpc>
              <a:spcBef>
                <a:spcPts val="700"/>
              </a:spcBef>
            </a:pPr>
            <a:r>
              <a:rPr dirty="0" sz="1200" spc="-5" b="1">
                <a:latin typeface="Times New Roman"/>
                <a:cs typeface="Times New Roman"/>
              </a:rPr>
              <a:t>Elektronikai megoldások</a:t>
            </a:r>
            <a:endParaRPr sz="1200">
              <a:latin typeface="Times New Roman"/>
              <a:cs typeface="Times New Roman"/>
            </a:endParaRPr>
          </a:p>
          <a:p>
            <a:pPr marL="37211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precíziós mezőgazdaság </a:t>
            </a:r>
            <a:r>
              <a:rPr dirty="0" sz="1200">
                <a:latin typeface="Times New Roman"/>
                <a:cs typeface="Times New Roman"/>
              </a:rPr>
              <a:t>elektronikai </a:t>
            </a:r>
            <a:r>
              <a:rPr dirty="0" sz="1200" spc="-5">
                <a:latin typeface="Times New Roman"/>
                <a:cs typeface="Times New Roman"/>
              </a:rPr>
              <a:t>megoldásainak programjai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mezőgazdaságban </a:t>
            </a:r>
            <a:r>
              <a:rPr dirty="0" sz="1200">
                <a:latin typeface="Times New Roman"/>
                <a:cs typeface="Times New Roman"/>
              </a:rPr>
              <a:t>jellemzően 4 </a:t>
            </a:r>
            <a:r>
              <a:rPr dirty="0" sz="1200" spc="-5">
                <a:latin typeface="Times New Roman"/>
                <a:cs typeface="Times New Roman"/>
              </a:rPr>
              <a:t>részből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állnak:</a:t>
            </a:r>
            <a:endParaRPr sz="1200">
              <a:latin typeface="Times New Roman"/>
              <a:cs typeface="Times New Roman"/>
            </a:endParaRPr>
          </a:p>
          <a:p>
            <a:pPr marL="282575" indent="-2705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282575" algn="l"/>
                <a:tab pos="28321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fedélzeten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gépbeállítások és </a:t>
            </a:r>
            <a:r>
              <a:rPr dirty="0" sz="1200">
                <a:latin typeface="Times New Roman"/>
                <a:cs typeface="Times New Roman"/>
              </a:rPr>
              <a:t>a teljesítmény optimalizálása </a:t>
            </a:r>
            <a:r>
              <a:rPr dirty="0" sz="1200" spc="-5">
                <a:latin typeface="Times New Roman"/>
                <a:cs typeface="Times New Roman"/>
              </a:rPr>
              <a:t>közvetlenül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vezetőfülkéből </a:t>
            </a:r>
            <a:r>
              <a:rPr dirty="0" sz="1200">
                <a:latin typeface="Times New Roman"/>
                <a:cs typeface="Times New Roman"/>
              </a:rPr>
              <a:t>állítható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kezelhető.</a:t>
            </a:r>
            <a:endParaRPr sz="1200">
              <a:latin typeface="Times New Roman"/>
              <a:cs typeface="Times New Roman"/>
            </a:endParaRPr>
          </a:p>
          <a:p>
            <a:pPr lvl="1" marL="2658745" indent="-293370">
              <a:lnSpc>
                <a:spcPct val="100000"/>
              </a:lnSpc>
              <a:spcBef>
                <a:spcPts val="705"/>
              </a:spcBef>
              <a:buFont typeface="Symbol"/>
              <a:buChar char=""/>
              <a:tabLst>
                <a:tab pos="2658745" algn="l"/>
                <a:tab pos="265938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szántóföldön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termelékenység </a:t>
            </a:r>
            <a:r>
              <a:rPr dirty="0" sz="1200">
                <a:latin typeface="Times New Roman"/>
                <a:cs typeface="Times New Roman"/>
              </a:rPr>
              <a:t>növelése azonnali </a:t>
            </a:r>
            <a:r>
              <a:rPr dirty="0" sz="1200" spc="-5">
                <a:latin typeface="Times New Roman"/>
                <a:cs typeface="Times New Roman"/>
              </a:rPr>
              <a:t>beavatkozással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optimalizálható.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3980" y="1359408"/>
            <a:ext cx="1534668" cy="15346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99559" y="1388364"/>
            <a:ext cx="2286000" cy="15057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0635" cy="385508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160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711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887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6654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 működésének figyelése és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távdiagnosztika.</a:t>
            </a:r>
            <a:endParaRPr sz="1200">
              <a:latin typeface="Times New Roman"/>
              <a:cs typeface="Times New Roman"/>
            </a:endParaRPr>
          </a:p>
          <a:p>
            <a:pPr marL="410209" indent="-3086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410209" algn="l"/>
                <a:tab pos="410845" algn="l"/>
              </a:tabLst>
            </a:pPr>
            <a:r>
              <a:rPr dirty="0" sz="1200" spc="-5">
                <a:latin typeface="Times New Roman"/>
                <a:cs typeface="Times New Roman"/>
              </a:rPr>
              <a:t>Az </a:t>
            </a:r>
            <a:r>
              <a:rPr dirty="0" sz="1200">
                <a:latin typeface="Times New Roman"/>
                <a:cs typeface="Times New Roman"/>
              </a:rPr>
              <a:t>üzemben </a:t>
            </a:r>
            <a:r>
              <a:rPr dirty="0" sz="1200" spc="-5">
                <a:latin typeface="Times New Roman"/>
                <a:cs typeface="Times New Roman"/>
              </a:rPr>
              <a:t>lévő szoftverek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mezőgazdasági </a:t>
            </a:r>
            <a:r>
              <a:rPr dirty="0" sz="1200">
                <a:latin typeface="Times New Roman"/>
                <a:cs typeface="Times New Roman"/>
              </a:rPr>
              <a:t>üzem </a:t>
            </a:r>
            <a:r>
              <a:rPr dirty="0" sz="1200" spc="-5">
                <a:latin typeface="Times New Roman"/>
                <a:cs typeface="Times New Roman"/>
              </a:rPr>
              <a:t>működésének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segítésére.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2.1	Az automata </a:t>
            </a:r>
            <a:r>
              <a:rPr dirty="0" sz="1200" spc="-5" b="1" i="1">
                <a:latin typeface="Times New Roman"/>
                <a:cs typeface="Times New Roman"/>
              </a:rPr>
              <a:t>kormányzást végző eszközök </a:t>
            </a:r>
            <a:r>
              <a:rPr dirty="0" sz="1200" b="1" i="1">
                <a:latin typeface="Times New Roman"/>
                <a:cs typeface="Times New Roman"/>
              </a:rPr>
              <a:t>fő</a:t>
            </a:r>
            <a:r>
              <a:rPr dirty="0" sz="1200" spc="-5" b="1" i="1">
                <a:latin typeface="Times New Roman"/>
                <a:cs typeface="Times New Roman"/>
              </a:rPr>
              <a:t> részei</a:t>
            </a:r>
            <a:endParaRPr sz="1200">
              <a:latin typeface="Times New Roman"/>
              <a:cs typeface="Times New Roman"/>
            </a:endParaRPr>
          </a:p>
          <a:p>
            <a:pPr marL="283845" indent="-22923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284480" algn="l"/>
              </a:tabLst>
            </a:pPr>
            <a:r>
              <a:rPr dirty="0" sz="1200" spc="-5" i="1">
                <a:latin typeface="Times New Roman"/>
                <a:cs typeface="Times New Roman"/>
              </a:rPr>
              <a:t>GPS vevő vagy</a:t>
            </a:r>
            <a:r>
              <a:rPr dirty="0" sz="1200" spc="2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kamera</a:t>
            </a:r>
            <a:endParaRPr sz="1200">
              <a:latin typeface="Times New Roman"/>
              <a:cs typeface="Times New Roman"/>
            </a:endParaRPr>
          </a:p>
          <a:p>
            <a:pPr marL="283845" indent="-2292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284480" algn="l"/>
              </a:tabLst>
            </a:pPr>
            <a:r>
              <a:rPr dirty="0" sz="1200" spc="-5" i="1">
                <a:latin typeface="Times New Roman"/>
                <a:cs typeface="Times New Roman"/>
              </a:rPr>
              <a:t>Kezelőfelület</a:t>
            </a:r>
            <a:endParaRPr sz="1200">
              <a:latin typeface="Times New Roman"/>
              <a:cs typeface="Times New Roman"/>
            </a:endParaRPr>
          </a:p>
          <a:p>
            <a:pPr algn="just" marL="283845" marR="5080" indent="-229235">
              <a:lnSpc>
                <a:spcPct val="143300"/>
              </a:lnSpc>
              <a:spcBef>
                <a:spcPts val="15"/>
              </a:spcBef>
              <a:buFont typeface="Times New Roman"/>
              <a:buAutoNum type="arabicPeriod"/>
              <a:tabLst>
                <a:tab pos="284480" algn="l"/>
              </a:tabLst>
            </a:pPr>
            <a:r>
              <a:rPr dirty="0" sz="1200" spc="-5" i="1">
                <a:latin typeface="Times New Roman"/>
                <a:cs typeface="Times New Roman"/>
              </a:rPr>
              <a:t>Beavatkozó egység: </a:t>
            </a:r>
            <a:r>
              <a:rPr dirty="0" sz="1200">
                <a:latin typeface="Times New Roman"/>
                <a:cs typeface="Times New Roman"/>
              </a:rPr>
              <a:t>A beavatkozó </a:t>
            </a:r>
            <a:r>
              <a:rPr dirty="0" sz="1200" spc="-5">
                <a:latin typeface="Times New Roman"/>
                <a:cs typeface="Times New Roman"/>
              </a:rPr>
              <a:t>egység állhat akár dörzskerékből,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kormányoszlopra </a:t>
            </a:r>
            <a:r>
              <a:rPr dirty="0" sz="1200">
                <a:latin typeface="Times New Roman"/>
                <a:cs typeface="Times New Roman"/>
              </a:rPr>
              <a:t>helyezett </a:t>
            </a:r>
            <a:r>
              <a:rPr dirty="0" sz="1200" spc="-5">
                <a:latin typeface="Times New Roman"/>
                <a:cs typeface="Times New Roman"/>
              </a:rPr>
              <a:t>fogaskoszorúból </a:t>
            </a:r>
            <a:r>
              <a:rPr dirty="0" sz="1200">
                <a:latin typeface="Times New Roman"/>
                <a:cs typeface="Times New Roman"/>
              </a:rPr>
              <a:t>vagy </a:t>
            </a:r>
            <a:r>
              <a:rPr dirty="0" sz="1200" spc="-5">
                <a:latin typeface="Times New Roman"/>
                <a:cs typeface="Times New Roman"/>
              </a:rPr>
              <a:t>az arra épített  </a:t>
            </a:r>
            <a:r>
              <a:rPr dirty="0" sz="1200">
                <a:latin typeface="Times New Roman"/>
                <a:cs typeface="Times New Roman"/>
              </a:rPr>
              <a:t>motorból. </a:t>
            </a:r>
            <a:r>
              <a:rPr dirty="0" sz="1200" spc="-5">
                <a:latin typeface="Times New Roman"/>
                <a:cs typeface="Times New Roman"/>
              </a:rPr>
              <a:t>Komolyabb </a:t>
            </a:r>
            <a:r>
              <a:rPr dirty="0" sz="1200">
                <a:latin typeface="Times New Roman"/>
                <a:cs typeface="Times New Roman"/>
              </a:rPr>
              <a:t>beavatkozó </a:t>
            </a:r>
            <a:r>
              <a:rPr dirty="0" sz="1200" spc="-5">
                <a:latin typeface="Times New Roman"/>
                <a:cs typeface="Times New Roman"/>
              </a:rPr>
              <a:t>egységek elektrohidraulikus szeleptömbből </a:t>
            </a:r>
            <a:r>
              <a:rPr dirty="0" sz="1200">
                <a:latin typeface="Times New Roman"/>
                <a:cs typeface="Times New Roman"/>
              </a:rPr>
              <a:t>állnak </a:t>
            </a:r>
            <a:r>
              <a:rPr dirty="0" sz="1200" spc="-5">
                <a:latin typeface="Times New Roman"/>
                <a:cs typeface="Times New Roman"/>
              </a:rPr>
              <a:t>és közvetlen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hidraulika körbe </a:t>
            </a:r>
            <a:r>
              <a:rPr dirty="0" sz="1200">
                <a:latin typeface="Times New Roman"/>
                <a:cs typeface="Times New Roman"/>
              </a:rPr>
              <a:t>kerülnek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telepítésre.</a:t>
            </a:r>
            <a:endParaRPr sz="1200">
              <a:latin typeface="Times New Roman"/>
              <a:cs typeface="Times New Roman"/>
            </a:endParaRPr>
          </a:p>
          <a:p>
            <a:pPr algn="just" marL="283845" marR="5080" indent="-229235">
              <a:lnSpc>
                <a:spcPct val="143700"/>
              </a:lnSpc>
              <a:spcBef>
                <a:spcPts val="5"/>
              </a:spcBef>
              <a:buFont typeface="Times New Roman"/>
              <a:buAutoNum type="arabicPeriod"/>
              <a:tabLst>
                <a:tab pos="284480" algn="l"/>
              </a:tabLst>
            </a:pPr>
            <a:r>
              <a:rPr dirty="0" sz="1200" spc="-5" i="1">
                <a:latin typeface="Times New Roman"/>
                <a:cs typeface="Times New Roman"/>
              </a:rPr>
              <a:t>Vezérlő: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vezérlőegységben futnak </a:t>
            </a:r>
            <a:r>
              <a:rPr dirty="0" sz="1200">
                <a:latin typeface="Times New Roman"/>
                <a:cs typeface="Times New Roman"/>
              </a:rPr>
              <a:t>össze a </a:t>
            </a:r>
            <a:r>
              <a:rPr dirty="0" sz="1200" spc="-5">
                <a:latin typeface="Times New Roman"/>
                <a:cs typeface="Times New Roman"/>
              </a:rPr>
              <a:t>szálak és áll </a:t>
            </a:r>
            <a:r>
              <a:rPr dirty="0" sz="1200">
                <a:latin typeface="Times New Roman"/>
                <a:cs typeface="Times New Roman"/>
              </a:rPr>
              <a:t>össze </a:t>
            </a:r>
            <a:r>
              <a:rPr dirty="0" sz="1200" spc="-5">
                <a:latin typeface="Times New Roman"/>
                <a:cs typeface="Times New Roman"/>
              </a:rPr>
              <a:t>az automatikus kormányzás. </a:t>
            </a:r>
            <a:r>
              <a:rPr dirty="0" sz="1200">
                <a:latin typeface="Times New Roman"/>
                <a:cs typeface="Times New Roman"/>
              </a:rPr>
              <a:t>Ez az </a:t>
            </a:r>
            <a:r>
              <a:rPr dirty="0" sz="1200" spc="-5">
                <a:latin typeface="Times New Roman"/>
                <a:cs typeface="Times New Roman"/>
              </a:rPr>
              <a:t>egység tartalmazza </a:t>
            </a:r>
            <a:r>
              <a:rPr dirty="0" sz="1200">
                <a:latin typeface="Times New Roman"/>
                <a:cs typeface="Times New Roman"/>
              </a:rPr>
              <a:t>a dőlésmérőt, </a:t>
            </a:r>
            <a:r>
              <a:rPr dirty="0" sz="1200" spc="5">
                <a:latin typeface="Times New Roman"/>
                <a:cs typeface="Times New Roman"/>
              </a:rPr>
              <a:t>mely 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lehet </a:t>
            </a:r>
            <a:r>
              <a:rPr dirty="0" sz="1200">
                <a:latin typeface="Times New Roman"/>
                <a:cs typeface="Times New Roman"/>
              </a:rPr>
              <a:t>2 </a:t>
            </a:r>
            <a:r>
              <a:rPr dirty="0" sz="1200" spc="-5">
                <a:latin typeface="Times New Roman"/>
                <a:cs typeface="Times New Roman"/>
              </a:rPr>
              <a:t>(dőlésre, fordulásra) </a:t>
            </a:r>
            <a:r>
              <a:rPr dirty="0" sz="1200">
                <a:latin typeface="Times New Roman"/>
                <a:cs typeface="Times New Roman"/>
              </a:rPr>
              <a:t>vagy 3 </a:t>
            </a:r>
            <a:r>
              <a:rPr dirty="0" sz="1200" spc="-5">
                <a:latin typeface="Times New Roman"/>
                <a:cs typeface="Times New Roman"/>
              </a:rPr>
              <a:t>(dőlésre, fordulásra, bólintásra) tengelyre </a:t>
            </a:r>
            <a:r>
              <a:rPr dirty="0" sz="1200">
                <a:latin typeface="Times New Roman"/>
                <a:cs typeface="Times New Roman"/>
              </a:rPr>
              <a:t>optimalizált. </a:t>
            </a:r>
            <a:r>
              <a:rPr dirty="0" sz="1200" spc="-5">
                <a:latin typeface="Times New Roman"/>
                <a:cs typeface="Times New Roman"/>
              </a:rPr>
              <a:t>Egyes </a:t>
            </a:r>
            <a:r>
              <a:rPr dirty="0" sz="1200">
                <a:latin typeface="Times New Roman"/>
                <a:cs typeface="Times New Roman"/>
              </a:rPr>
              <a:t>automata </a:t>
            </a:r>
            <a:r>
              <a:rPr dirty="0" sz="1200" spc="-5">
                <a:latin typeface="Times New Roman"/>
                <a:cs typeface="Times New Roman"/>
              </a:rPr>
              <a:t>kormányzási </a:t>
            </a:r>
            <a:r>
              <a:rPr dirty="0" sz="1200" spc="5">
                <a:latin typeface="Times New Roman"/>
                <a:cs typeface="Times New Roman"/>
              </a:rPr>
              <a:t>rendszerek </a:t>
            </a:r>
            <a:r>
              <a:rPr dirty="0" sz="1200" spc="-5">
                <a:latin typeface="Times New Roman"/>
                <a:cs typeface="Times New Roman"/>
              </a:rPr>
              <a:t>része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giroszkóp, ami </a:t>
            </a:r>
            <a:r>
              <a:rPr dirty="0" sz="1200">
                <a:latin typeface="Times New Roman"/>
                <a:cs typeface="Times New Roman"/>
              </a:rPr>
              <a:t>meghatározza a </a:t>
            </a:r>
            <a:r>
              <a:rPr dirty="0" sz="1200" spc="-5">
                <a:latin typeface="Times New Roman"/>
                <a:cs typeface="Times New Roman"/>
              </a:rPr>
              <a:t>menetirányt.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nagyobb pontossághoz elengedhetetlen </a:t>
            </a:r>
            <a:r>
              <a:rPr dirty="0" sz="1200">
                <a:latin typeface="Times New Roman"/>
                <a:cs typeface="Times New Roman"/>
              </a:rPr>
              <a:t>a kormányzott </a:t>
            </a:r>
            <a:r>
              <a:rPr dirty="0" sz="1200" spc="-5">
                <a:latin typeface="Times New Roman"/>
                <a:cs typeface="Times New Roman"/>
              </a:rPr>
              <a:t>keréken </a:t>
            </a:r>
            <a:r>
              <a:rPr dirty="0" sz="1200">
                <a:latin typeface="Times New Roman"/>
                <a:cs typeface="Times New Roman"/>
              </a:rPr>
              <a:t>lévő szenzor, </a:t>
            </a:r>
            <a:r>
              <a:rPr dirty="0" sz="1200" spc="-5">
                <a:latin typeface="Times New Roman"/>
                <a:cs typeface="Times New Roman"/>
              </a:rPr>
              <a:t>ami </a:t>
            </a:r>
            <a:r>
              <a:rPr dirty="0" sz="1200">
                <a:latin typeface="Times New Roman"/>
                <a:cs typeface="Times New Roman"/>
              </a:rPr>
              <a:t>folyamatos  </a:t>
            </a:r>
            <a:r>
              <a:rPr dirty="0" sz="1200" spc="-5">
                <a:latin typeface="Times New Roman"/>
                <a:cs typeface="Times New Roman"/>
              </a:rPr>
              <a:t>és </a:t>
            </a:r>
            <a:r>
              <a:rPr dirty="0" sz="1200">
                <a:latin typeface="Times New Roman"/>
                <a:cs typeface="Times New Roman"/>
              </a:rPr>
              <a:t>pontos </a:t>
            </a:r>
            <a:r>
              <a:rPr dirty="0" sz="1200" spc="-5">
                <a:latin typeface="Times New Roman"/>
                <a:cs typeface="Times New Roman"/>
              </a:rPr>
              <a:t>visszajelzést </a:t>
            </a:r>
            <a:r>
              <a:rPr dirty="0" sz="1200">
                <a:latin typeface="Times New Roman"/>
                <a:cs typeface="Times New Roman"/>
              </a:rPr>
              <a:t>ad a </a:t>
            </a:r>
            <a:r>
              <a:rPr dirty="0" sz="1200" spc="-5">
                <a:latin typeface="Times New Roman"/>
                <a:cs typeface="Times New Roman"/>
              </a:rPr>
              <a:t>kerék állásszögéről.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5628005" cy="12223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16039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22606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316484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2.2	A </a:t>
            </a:r>
            <a:r>
              <a:rPr dirty="0" sz="1200" spc="-5" b="1" i="1">
                <a:latin typeface="Times New Roman"/>
                <a:cs typeface="Times New Roman"/>
              </a:rPr>
              <a:t>gép vezérlése és optimalizálása </a:t>
            </a:r>
            <a:r>
              <a:rPr dirty="0" sz="1200" b="1" i="1">
                <a:latin typeface="Times New Roman"/>
                <a:cs typeface="Times New Roman"/>
              </a:rPr>
              <a:t>a</a:t>
            </a:r>
            <a:r>
              <a:rPr dirty="0" sz="1200" spc="2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vezetőfülkéből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515992"/>
            <a:ext cx="8888730" cy="1774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https://www.youtube.com/watch?v=LfNhyEo7ce4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4200"/>
              </a:lnSpc>
              <a:spcBef>
                <a:spcPts val="819"/>
              </a:spcBef>
            </a:pPr>
            <a:r>
              <a:rPr dirty="0" sz="1200" spc="-5">
                <a:latin typeface="Times New Roman"/>
                <a:cs typeface="Times New Roman"/>
              </a:rPr>
              <a:t>GPS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alapú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kormányzásnak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nevezünk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minden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olyan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eszközt,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ahol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GPS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utasításai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alapján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eszközünk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önállóan,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emberi  beavatkozás nélkül végez kormányzási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műveleteket.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latin typeface="Times New Roman"/>
                <a:cs typeface="Times New Roman"/>
              </a:rPr>
              <a:t>Lehet </a:t>
            </a:r>
            <a:r>
              <a:rPr dirty="0" sz="1200">
                <a:latin typeface="Times New Roman"/>
                <a:cs typeface="Times New Roman"/>
              </a:rPr>
              <a:t>rossz </a:t>
            </a:r>
            <a:r>
              <a:rPr dirty="0" sz="1200" spc="-5">
                <a:latin typeface="Times New Roman"/>
                <a:cs typeface="Times New Roman"/>
              </a:rPr>
              <a:t>látási </a:t>
            </a:r>
            <a:r>
              <a:rPr dirty="0" sz="1200">
                <a:latin typeface="Times New Roman"/>
                <a:cs typeface="Times New Roman"/>
              </a:rPr>
              <a:t>körülmények között </a:t>
            </a:r>
            <a:r>
              <a:rPr dirty="0" sz="1200" spc="-5">
                <a:latin typeface="Times New Roman"/>
                <a:cs typeface="Times New Roman"/>
              </a:rPr>
              <a:t>dolgozni, meg </a:t>
            </a:r>
            <a:r>
              <a:rPr dirty="0" sz="1200">
                <a:latin typeface="Times New Roman"/>
                <a:cs typeface="Times New Roman"/>
              </a:rPr>
              <a:t>lehet növelni a </a:t>
            </a:r>
            <a:r>
              <a:rPr dirty="0" sz="1200" spc="-5">
                <a:latin typeface="Times New Roman"/>
                <a:cs typeface="Times New Roman"/>
              </a:rPr>
              <a:t>napi teljesítményt azokban </a:t>
            </a:r>
            <a:r>
              <a:rPr dirty="0" sz="1200">
                <a:latin typeface="Times New Roman"/>
                <a:cs typeface="Times New Roman"/>
              </a:rPr>
              <a:t>a kritikus </a:t>
            </a:r>
            <a:r>
              <a:rPr dirty="0" sz="1200" spc="-5">
                <a:latin typeface="Times New Roman"/>
                <a:cs typeface="Times New Roman"/>
              </a:rPr>
              <a:t>időszakokban, amikor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versenyfutásban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43300"/>
              </a:lnSpc>
              <a:spcBef>
                <a:spcPts val="15"/>
              </a:spcBef>
            </a:pPr>
            <a:r>
              <a:rPr dirty="0" sz="1200" spc="-5">
                <a:latin typeface="Times New Roman"/>
                <a:cs typeface="Times New Roman"/>
              </a:rPr>
              <a:t>vagyunk az </a:t>
            </a:r>
            <a:r>
              <a:rPr dirty="0" sz="1200">
                <a:latin typeface="Times New Roman"/>
                <a:cs typeface="Times New Roman"/>
              </a:rPr>
              <a:t>idővel. </a:t>
            </a:r>
            <a:r>
              <a:rPr dirty="0" sz="1200" spc="-5">
                <a:latin typeface="Times New Roman"/>
                <a:cs typeface="Times New Roman"/>
              </a:rPr>
              <a:t>Lehet csökkenteni az </a:t>
            </a:r>
            <a:r>
              <a:rPr dirty="0" sz="1200">
                <a:latin typeface="Times New Roman"/>
                <a:cs typeface="Times New Roman"/>
              </a:rPr>
              <a:t>input </a:t>
            </a:r>
            <a:r>
              <a:rPr dirty="0" sz="1200" spc="-10">
                <a:latin typeface="Times New Roman"/>
                <a:cs typeface="Times New Roman"/>
              </a:rPr>
              <a:t>anyag </a:t>
            </a:r>
            <a:r>
              <a:rPr dirty="0" sz="1200" spc="-5">
                <a:latin typeface="Times New Roman"/>
                <a:cs typeface="Times New Roman"/>
              </a:rPr>
              <a:t>költségeket, mert </a:t>
            </a:r>
            <a:r>
              <a:rPr dirty="0" sz="1200">
                <a:latin typeface="Times New Roman"/>
                <a:cs typeface="Times New Roman"/>
              </a:rPr>
              <a:t>pontosan oda juttatjuk ki a </a:t>
            </a:r>
            <a:r>
              <a:rPr dirty="0" sz="1200" spc="-5">
                <a:latin typeface="Times New Roman"/>
                <a:cs typeface="Times New Roman"/>
              </a:rPr>
              <a:t>tápanyagot, </a:t>
            </a:r>
            <a:r>
              <a:rPr dirty="0" sz="1200">
                <a:latin typeface="Times New Roman"/>
                <a:cs typeface="Times New Roman"/>
              </a:rPr>
              <a:t>ahova </a:t>
            </a:r>
            <a:r>
              <a:rPr dirty="0" sz="1200" spc="-5">
                <a:latin typeface="Times New Roman"/>
                <a:cs typeface="Times New Roman"/>
              </a:rPr>
              <a:t>szükséges. Nem </a:t>
            </a:r>
            <a:r>
              <a:rPr dirty="0" sz="1200">
                <a:latin typeface="Times New Roman"/>
                <a:cs typeface="Times New Roman"/>
              </a:rPr>
              <a:t>lesznek  </a:t>
            </a:r>
            <a:r>
              <a:rPr dirty="0" sz="1200" spc="-5">
                <a:latin typeface="Times New Roman"/>
                <a:cs typeface="Times New Roman"/>
              </a:rPr>
              <a:t>átfedések, kihagyások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földeken. Az egyenes </a:t>
            </a:r>
            <a:r>
              <a:rPr dirty="0" sz="1200">
                <a:latin typeface="Times New Roman"/>
                <a:cs typeface="Times New Roman"/>
              </a:rPr>
              <a:t>sorokkal pedig </a:t>
            </a:r>
            <a:r>
              <a:rPr dirty="0" sz="1200" spc="-5">
                <a:latin typeface="Times New Roman"/>
                <a:cs typeface="Times New Roman"/>
              </a:rPr>
              <a:t>minden </a:t>
            </a:r>
            <a:r>
              <a:rPr dirty="0" sz="1200">
                <a:latin typeface="Times New Roman"/>
                <a:cs typeface="Times New Roman"/>
              </a:rPr>
              <a:t>munkafázisban </a:t>
            </a:r>
            <a:r>
              <a:rPr dirty="0" sz="1200" spc="-5">
                <a:latin typeface="Times New Roman"/>
                <a:cs typeface="Times New Roman"/>
              </a:rPr>
              <a:t>könnyebb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dolgunk.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235" y="1882140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7248" y="1932432"/>
            <a:ext cx="4416552" cy="2482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05073" y="2714371"/>
            <a:ext cx="2306320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89230" marR="5080" indent="-177165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5.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Automata kormányzás esetén  </a:t>
            </a:r>
            <a:r>
              <a:rPr dirty="0" sz="1200">
                <a:latin typeface="Times New Roman"/>
                <a:cs typeface="Times New Roman"/>
              </a:rPr>
              <a:t>a rossz </a:t>
            </a:r>
            <a:r>
              <a:rPr dirty="0" sz="1200" spc="-5">
                <a:latin typeface="Times New Roman"/>
                <a:cs typeface="Times New Roman"/>
              </a:rPr>
              <a:t>látási </a:t>
            </a:r>
            <a:r>
              <a:rPr dirty="0" sz="1200">
                <a:latin typeface="Times New Roman"/>
                <a:cs typeface="Times New Roman"/>
              </a:rPr>
              <a:t>viszony nem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akadály</a:t>
            </a:r>
            <a:endParaRPr sz="1200">
              <a:latin typeface="Times New Roman"/>
              <a:cs typeface="Times New Roman"/>
            </a:endParaRPr>
          </a:p>
          <a:p>
            <a:pPr marL="669925">
              <a:lnSpc>
                <a:spcPts val="1345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Kite.hu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9030" y="2714371"/>
            <a:ext cx="242887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58750" marR="5080" indent="-146685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6. </a:t>
            </a:r>
            <a:r>
              <a:rPr dirty="0" sz="1200" spc="-5" i="1">
                <a:latin typeface="Times New Roman"/>
                <a:cs typeface="Times New Roman"/>
              </a:rPr>
              <a:t>kép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silózó adatbázisának feltöltése  </a:t>
            </a:r>
            <a:r>
              <a:rPr dirty="0" sz="1200">
                <a:latin typeface="Times New Roman"/>
                <a:cs typeface="Times New Roman"/>
              </a:rPr>
              <a:t>adatbázisból SD </a:t>
            </a:r>
            <a:r>
              <a:rPr dirty="0" sz="1200" spc="-5">
                <a:latin typeface="Times New Roman"/>
                <a:cs typeface="Times New Roman"/>
              </a:rPr>
              <a:t>kártyán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keresztül</a:t>
            </a:r>
            <a:endParaRPr sz="1200">
              <a:latin typeface="Times New Roman"/>
              <a:cs typeface="Times New Roman"/>
            </a:endParaRPr>
          </a:p>
          <a:p>
            <a:pPr marL="676275">
              <a:lnSpc>
                <a:spcPts val="1345"/>
              </a:lnSpc>
            </a:pPr>
            <a:r>
              <a:rPr dirty="0" sz="1200" spc="-5" i="1">
                <a:latin typeface="Times New Roman"/>
                <a:cs typeface="Times New Roman"/>
              </a:rPr>
              <a:t>Forrás: saját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fotó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3413887"/>
            <a:ext cx="8884285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9580">
              <a:lnSpc>
                <a:spcPct val="1433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Vezérlő-, ellenőrző-, és információs rendszer egyszerre. Egyszerűségénél és egységes </a:t>
            </a:r>
            <a:r>
              <a:rPr dirty="0" sz="1200">
                <a:latin typeface="Times New Roman"/>
                <a:cs typeface="Times New Roman"/>
              </a:rPr>
              <a:t>menüjénél </a:t>
            </a:r>
            <a:r>
              <a:rPr dirty="0" sz="1200" spc="-5">
                <a:latin typeface="Times New Roman"/>
                <a:cs typeface="Times New Roman"/>
              </a:rPr>
              <a:t>fogva minden </a:t>
            </a:r>
            <a:r>
              <a:rPr dirty="0" sz="1200">
                <a:latin typeface="Times New Roman"/>
                <a:cs typeface="Times New Roman"/>
              </a:rPr>
              <a:t>funkció </a:t>
            </a:r>
            <a:r>
              <a:rPr dirty="0" sz="1200" spc="-5">
                <a:latin typeface="Times New Roman"/>
                <a:cs typeface="Times New Roman"/>
              </a:rPr>
              <a:t>könnyedén  kiválasztható és beállítható.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gép </a:t>
            </a:r>
            <a:r>
              <a:rPr dirty="0" sz="1200">
                <a:latin typeface="Times New Roman"/>
                <a:cs typeface="Times New Roman"/>
              </a:rPr>
              <a:t>teljes </a:t>
            </a:r>
            <a:r>
              <a:rPr dirty="0" sz="1200" spc="-5">
                <a:latin typeface="Times New Roman"/>
                <a:cs typeface="Times New Roman"/>
              </a:rPr>
              <a:t>irányítása és ellenőrzése </a:t>
            </a:r>
            <a:r>
              <a:rPr dirty="0" sz="1200">
                <a:latin typeface="Times New Roman"/>
                <a:cs typeface="Times New Roman"/>
              </a:rPr>
              <a:t>mindössze néhány központi elemen </a:t>
            </a:r>
            <a:r>
              <a:rPr dirty="0" sz="1200" spc="-5">
                <a:latin typeface="Times New Roman"/>
                <a:cs typeface="Times New Roman"/>
              </a:rPr>
              <a:t>keresztül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történik.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0750" y="6064758"/>
            <a:ext cx="421894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7.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silózó </a:t>
            </a:r>
            <a:r>
              <a:rPr dirty="0" sz="1200">
                <a:latin typeface="Times New Roman"/>
                <a:cs typeface="Times New Roman"/>
              </a:rPr>
              <a:t>munkájának a </a:t>
            </a:r>
            <a:r>
              <a:rPr dirty="0" sz="1200" spc="-5">
                <a:latin typeface="Times New Roman"/>
                <a:cs typeface="Times New Roman"/>
              </a:rPr>
              <a:t>beállítása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termőhelyi </a:t>
            </a:r>
            <a:r>
              <a:rPr dirty="0" sz="1200">
                <a:latin typeface="Times New Roman"/>
                <a:cs typeface="Times New Roman"/>
              </a:rPr>
              <a:t>adatok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alapján</a:t>
            </a:r>
            <a:endParaRPr sz="1200">
              <a:latin typeface="Times New Roman"/>
              <a:cs typeface="Times New Roman"/>
            </a:endParaRPr>
          </a:p>
          <a:p>
            <a:pPr algn="ctr" marL="3810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Forrás: </a:t>
            </a:r>
            <a:r>
              <a:rPr dirty="0" sz="1200" spc="-5" i="1">
                <a:latin typeface="Times New Roman"/>
                <a:cs typeface="Times New Roman"/>
              </a:rPr>
              <a:t>saját </a:t>
            </a:r>
            <a:r>
              <a:rPr dirty="0" sz="1200" i="1">
                <a:latin typeface="Times New Roman"/>
                <a:cs typeface="Times New Roman"/>
              </a:rPr>
              <a:t>fotó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18915" y="1359408"/>
            <a:ext cx="1914143" cy="1306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33059" y="1455420"/>
            <a:ext cx="2189988" cy="1210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81044" y="4044696"/>
            <a:ext cx="3575304" cy="1970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1905" cy="46075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223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7744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6014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792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lvl="1" marL="462280" indent="-450215">
              <a:lnSpc>
                <a:spcPct val="100000"/>
              </a:lnSpc>
              <a:buAutoNum type="arabicPeriod" startAt="3"/>
              <a:tabLst>
                <a:tab pos="462280" algn="l"/>
                <a:tab pos="4629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termelékenység növelése </a:t>
            </a:r>
            <a:r>
              <a:rPr dirty="0" sz="1200" b="1" i="1">
                <a:latin typeface="Times New Roman"/>
                <a:cs typeface="Times New Roman"/>
              </a:rPr>
              <a:t>azonnali </a:t>
            </a:r>
            <a:r>
              <a:rPr dirty="0" sz="1200" spc="-5" b="1" i="1">
                <a:latin typeface="Times New Roman"/>
                <a:cs typeface="Times New Roman"/>
              </a:rPr>
              <a:t>beavatkozással</a:t>
            </a:r>
            <a:endParaRPr sz="1200">
              <a:latin typeface="Times New Roman"/>
              <a:cs typeface="Times New Roman"/>
            </a:endParaRPr>
          </a:p>
          <a:p>
            <a:pPr marL="12700" marR="5715" indent="449580">
              <a:lnSpc>
                <a:spcPts val="2060"/>
              </a:lnSpc>
              <a:spcBef>
                <a:spcPts val="165"/>
              </a:spcBef>
            </a:pPr>
            <a:r>
              <a:rPr dirty="0" sz="1200" spc="-5">
                <a:latin typeface="Times New Roman"/>
                <a:cs typeface="Times New Roman"/>
              </a:rPr>
              <a:t>A GPS </a:t>
            </a:r>
            <a:r>
              <a:rPr dirty="0" sz="1200" spc="-10">
                <a:latin typeface="Times New Roman"/>
                <a:cs typeface="Times New Roman"/>
              </a:rPr>
              <a:t>PILOT </a:t>
            </a:r>
            <a:r>
              <a:rPr dirty="0" sz="1200">
                <a:latin typeface="Times New Roman"/>
                <a:cs typeface="Times New Roman"/>
              </a:rPr>
              <a:t>műholdas </a:t>
            </a:r>
            <a:r>
              <a:rPr dirty="0" sz="1200" spc="-5">
                <a:latin typeface="Times New Roman"/>
                <a:cs typeface="Times New Roman"/>
              </a:rPr>
              <a:t>jelek segítségével biztonságosan vezeti </a:t>
            </a:r>
            <a:r>
              <a:rPr dirty="0" sz="1200">
                <a:latin typeface="Times New Roman"/>
                <a:cs typeface="Times New Roman"/>
              </a:rPr>
              <a:t>a gépet </a:t>
            </a:r>
            <a:r>
              <a:rPr dirty="0" sz="1200" spc="-5">
                <a:latin typeface="Times New Roman"/>
                <a:cs typeface="Times New Roman"/>
              </a:rPr>
              <a:t>párhuzamos nyomvonalon (A-B </a:t>
            </a:r>
            <a:r>
              <a:rPr dirty="0" sz="1200">
                <a:latin typeface="Times New Roman"/>
                <a:cs typeface="Times New Roman"/>
              </a:rPr>
              <a:t>pont üzem mód) vagy ívelt  kontúrok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mentén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(kontúr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illetve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kör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üzemmód).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segítségével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kihasználható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teljes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munkaszélesség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csökkenthetők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átfedések.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70"/>
              </a:lnSpc>
              <a:spcBef>
                <a:spcPts val="10"/>
              </a:spcBef>
            </a:pPr>
            <a:r>
              <a:rPr dirty="0" sz="1200" spc="-10">
                <a:latin typeface="Times New Roman"/>
                <a:cs typeface="Times New Roman"/>
              </a:rPr>
              <a:t>LASER </a:t>
            </a:r>
            <a:r>
              <a:rPr dirty="0" sz="1200" spc="-5">
                <a:latin typeface="Times New Roman"/>
                <a:cs typeface="Times New Roman"/>
              </a:rPr>
              <a:t>PILOT letapogatja az álló növények szélét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gépet pontosan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levágott </a:t>
            </a:r>
            <a:r>
              <a:rPr dirty="0" sz="1200">
                <a:latin typeface="Times New Roman"/>
                <a:cs typeface="Times New Roman"/>
              </a:rPr>
              <a:t>termény mellett </a:t>
            </a:r>
            <a:r>
              <a:rPr dirty="0" sz="1200" spc="-5">
                <a:latin typeface="Times New Roman"/>
                <a:cs typeface="Times New Roman"/>
              </a:rPr>
              <a:t>vezeti. Bármilyen </a:t>
            </a:r>
            <a:r>
              <a:rPr dirty="0" sz="1200">
                <a:latin typeface="Times New Roman"/>
                <a:cs typeface="Times New Roman"/>
              </a:rPr>
              <a:t>időben megbízható és  </a:t>
            </a:r>
            <a:r>
              <a:rPr dirty="0" sz="1200" spc="-5">
                <a:latin typeface="Times New Roman"/>
                <a:cs typeface="Times New Roman"/>
              </a:rPr>
              <a:t>független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GPS-től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vagy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adójelektől.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AUTOPILOT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esetében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mechanikus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tapintó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pálcák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meghatározzák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helyzetét,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impulzusokat</a:t>
            </a: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ts val="2060"/>
              </a:lnSpc>
              <a:spcBef>
                <a:spcPts val="15"/>
              </a:spcBef>
            </a:pPr>
            <a:r>
              <a:rPr dirty="0" sz="1200" spc="-5">
                <a:latin typeface="Times New Roman"/>
                <a:cs typeface="Times New Roman"/>
              </a:rPr>
              <a:t>küldenek </a:t>
            </a:r>
            <a:r>
              <a:rPr dirty="0" sz="1200">
                <a:latin typeface="Times New Roman"/>
                <a:cs typeface="Times New Roman"/>
              </a:rPr>
              <a:t>a kormányozó </a:t>
            </a:r>
            <a:r>
              <a:rPr dirty="0" sz="1200" spc="-5">
                <a:latin typeface="Times New Roman"/>
                <a:cs typeface="Times New Roman"/>
              </a:rPr>
              <a:t>egységnek és </a:t>
            </a:r>
            <a:r>
              <a:rPr dirty="0" sz="1200">
                <a:latin typeface="Times New Roman"/>
                <a:cs typeface="Times New Roman"/>
              </a:rPr>
              <a:t>automatikusan </a:t>
            </a:r>
            <a:r>
              <a:rPr dirty="0" sz="1200" spc="-5">
                <a:latin typeface="Times New Roman"/>
                <a:cs typeface="Times New Roman"/>
              </a:rPr>
              <a:t>vezetik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gépet.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rendszer </a:t>
            </a:r>
            <a:r>
              <a:rPr dirty="0" sz="1200">
                <a:latin typeface="Times New Roman"/>
                <a:cs typeface="Times New Roman"/>
              </a:rPr>
              <a:t>veszteségmentes </a:t>
            </a:r>
            <a:r>
              <a:rPr dirty="0" sz="1200" spc="-5">
                <a:latin typeface="Times New Roman"/>
                <a:cs typeface="Times New Roman"/>
              </a:rPr>
              <a:t>vezetést </a:t>
            </a:r>
            <a:r>
              <a:rPr dirty="0" sz="1200">
                <a:latin typeface="Times New Roman"/>
                <a:cs typeface="Times New Roman"/>
              </a:rPr>
              <a:t>tesz lehetővé a rossz </a:t>
            </a:r>
            <a:r>
              <a:rPr dirty="0" sz="1200" spc="-5">
                <a:latin typeface="Times New Roman"/>
                <a:cs typeface="Times New Roman"/>
              </a:rPr>
              <a:t>látási  körülmények, viszonyok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magas munkasebesség ellenére </a:t>
            </a:r>
            <a:r>
              <a:rPr dirty="0" sz="1200">
                <a:latin typeface="Times New Roman"/>
                <a:cs typeface="Times New Roman"/>
              </a:rPr>
              <a:t>is, </a:t>
            </a:r>
            <a:r>
              <a:rPr dirty="0" sz="1200" spc="-5">
                <a:latin typeface="Times New Roman"/>
                <a:cs typeface="Times New Roman"/>
              </a:rPr>
              <a:t>jelentősen tehermentesítve </a:t>
            </a:r>
            <a:r>
              <a:rPr dirty="0" sz="1200">
                <a:latin typeface="Times New Roman"/>
                <a:cs typeface="Times New Roman"/>
              </a:rPr>
              <a:t>ezzel a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gépkezelőt.</a:t>
            </a:r>
            <a:endParaRPr sz="1200">
              <a:latin typeface="Times New Roman"/>
              <a:cs typeface="Times New Roman"/>
            </a:endParaRPr>
          </a:p>
          <a:p>
            <a:pPr marL="12700" marR="6985" indent="449580">
              <a:lnSpc>
                <a:spcPts val="206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A CAM PILOT </a:t>
            </a:r>
            <a:r>
              <a:rPr dirty="0" sz="1200" spc="5">
                <a:latin typeface="Times New Roman"/>
                <a:cs typeface="Times New Roman"/>
              </a:rPr>
              <a:t>egy 3-D </a:t>
            </a:r>
            <a:r>
              <a:rPr dirty="0" sz="1200" spc="-5">
                <a:latin typeface="Times New Roman"/>
                <a:cs typeface="Times New Roman"/>
              </a:rPr>
              <a:t>kamera segítségével felméri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 előtt álló talajstruktúrát, automatikusan kormányozza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gépet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sorokban, </a:t>
            </a:r>
            <a:r>
              <a:rPr dirty="0" sz="1200">
                <a:latin typeface="Times New Roman"/>
                <a:cs typeface="Times New Roman"/>
              </a:rPr>
              <a:t>a  művelőúton, a </a:t>
            </a:r>
            <a:r>
              <a:rPr dirty="0" sz="1200" spc="-5">
                <a:latin typeface="Times New Roman"/>
                <a:cs typeface="Times New Roman"/>
              </a:rPr>
              <a:t>barázdákon és nemutolsó sorban </a:t>
            </a:r>
            <a:r>
              <a:rPr dirty="0" sz="1200">
                <a:latin typeface="Times New Roman"/>
                <a:cs typeface="Times New Roman"/>
              </a:rPr>
              <a:t>a rend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felett.</a:t>
            </a:r>
            <a:endParaRPr sz="1200">
              <a:latin typeface="Times New Roman"/>
              <a:cs typeface="Times New Roman"/>
            </a:endParaRPr>
          </a:p>
          <a:p>
            <a:pPr algn="just" lvl="1" marL="462280" indent="-450215">
              <a:lnSpc>
                <a:spcPct val="100000"/>
              </a:lnSpc>
              <a:spcBef>
                <a:spcPts val="1065"/>
              </a:spcBef>
              <a:buAutoNum type="arabicPeriod" startAt="4"/>
              <a:tabLst>
                <a:tab pos="4629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gép működésének figyelése és </a:t>
            </a:r>
            <a:r>
              <a:rPr dirty="0" sz="1200" b="1" i="1">
                <a:latin typeface="Times New Roman"/>
                <a:cs typeface="Times New Roman"/>
              </a:rPr>
              <a:t>távdiagnosztika</a:t>
            </a:r>
            <a:endParaRPr sz="12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Times New Roman"/>
                <a:cs typeface="Times New Roman"/>
              </a:rPr>
              <a:t>Egy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idény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során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mezőgazdasági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üzemek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számára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kihívást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jelent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számos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gépi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személyi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erőforrás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figyelemmel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kísérése,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különösen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akkor, amikor </a:t>
            </a:r>
            <a:r>
              <a:rPr dirty="0" sz="1200">
                <a:latin typeface="Times New Roman"/>
                <a:cs typeface="Times New Roman"/>
              </a:rPr>
              <a:t>maximális </a:t>
            </a:r>
            <a:r>
              <a:rPr dirty="0" sz="1200" spc="-5">
                <a:latin typeface="Times New Roman"/>
                <a:cs typeface="Times New Roman"/>
              </a:rPr>
              <a:t>hatékonyságra van </a:t>
            </a:r>
            <a:r>
              <a:rPr dirty="0" sz="1200">
                <a:latin typeface="Times New Roman"/>
                <a:cs typeface="Times New Roman"/>
              </a:rPr>
              <a:t>szükség, a lehető </a:t>
            </a:r>
            <a:r>
              <a:rPr dirty="0" sz="1200" spc="-5">
                <a:latin typeface="Times New Roman"/>
                <a:cs typeface="Times New Roman"/>
              </a:rPr>
              <a:t>leggyorsabban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legrövidebb </a:t>
            </a:r>
            <a:r>
              <a:rPr dirty="0" sz="1200">
                <a:latin typeface="Times New Roman"/>
                <a:cs typeface="Times New Roman"/>
              </a:rPr>
              <a:t>úton odaérni a </a:t>
            </a:r>
            <a:r>
              <a:rPr dirty="0" sz="1200" spc="-5">
                <a:latin typeface="Times New Roman"/>
                <a:cs typeface="Times New Roman"/>
              </a:rPr>
              <a:t>területre, </a:t>
            </a:r>
            <a:r>
              <a:rPr dirty="0" sz="1200">
                <a:latin typeface="Times New Roman"/>
                <a:cs typeface="Times New Roman"/>
              </a:rPr>
              <a:t>optimalizálni a </a:t>
            </a:r>
            <a:r>
              <a:rPr dirty="0" sz="1200" spc="-5">
                <a:latin typeface="Times New Roman"/>
                <a:cs typeface="Times New Roman"/>
              </a:rPr>
              <a:t>logisztikai  folyamatot.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TELEMATICS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segítségével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interneten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keresztül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minden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fontosabb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teljesítmény-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szezonális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adat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lekérhető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gépből.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rendszer  </a:t>
            </a:r>
            <a:r>
              <a:rPr dirty="0" sz="1200" spc="-5">
                <a:latin typeface="Times New Roman"/>
                <a:cs typeface="Times New Roman"/>
              </a:rPr>
              <a:t>exportálja az adatokat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hozamtérképbe, ezáltal értékes </a:t>
            </a:r>
            <a:r>
              <a:rPr dirty="0" sz="1200">
                <a:latin typeface="Times New Roman"/>
                <a:cs typeface="Times New Roman"/>
              </a:rPr>
              <a:t>idő </a:t>
            </a:r>
            <a:r>
              <a:rPr dirty="0" sz="1200" spc="-5">
                <a:latin typeface="Times New Roman"/>
                <a:cs typeface="Times New Roman"/>
              </a:rPr>
              <a:t>takarítható </a:t>
            </a:r>
            <a:r>
              <a:rPr dirty="0" sz="1200">
                <a:latin typeface="Times New Roman"/>
                <a:cs typeface="Times New Roman"/>
              </a:rPr>
              <a:t>meg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01700" y="5611367"/>
            <a:ext cx="8890000" cy="10731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2.5	</a:t>
            </a:r>
            <a:r>
              <a:rPr dirty="0" sz="1200" spc="-5" b="1" i="1">
                <a:latin typeface="Times New Roman"/>
                <a:cs typeface="Times New Roman"/>
              </a:rPr>
              <a:t>Munkaeszköz-vezérlés</a:t>
            </a:r>
            <a:r>
              <a:rPr dirty="0" sz="1200" spc="-1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Tablet-PC-ről</a:t>
            </a:r>
            <a:endParaRPr sz="1200">
              <a:latin typeface="Times New Roman"/>
              <a:cs typeface="Times New Roman"/>
            </a:endParaRPr>
          </a:p>
          <a:p>
            <a:pPr algn="r" marL="12700" marR="5080" indent="449580">
              <a:lnSpc>
                <a:spcPts val="2060"/>
              </a:lnSpc>
              <a:spcBef>
                <a:spcPts val="165"/>
              </a:spcBef>
            </a:pPr>
            <a:r>
              <a:rPr dirty="0" sz="1200" spc="-5">
                <a:latin typeface="Times New Roman"/>
                <a:cs typeface="Times New Roman"/>
              </a:rPr>
              <a:t>A Tabletek manapság </a:t>
            </a:r>
            <a:r>
              <a:rPr dirty="0" sz="1200">
                <a:latin typeface="Times New Roman"/>
                <a:cs typeface="Times New Roman"/>
              </a:rPr>
              <a:t>már a </a:t>
            </a:r>
            <a:r>
              <a:rPr dirty="0" sz="1200" spc="-5">
                <a:latin typeface="Times New Roman"/>
                <a:cs typeface="Times New Roman"/>
              </a:rPr>
              <a:t>mezőgazdaságban és főként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vállalatok közötti bérmunkákban egyre gyakrabban kerülnek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-5">
                <a:latin typeface="Times New Roman"/>
                <a:cs typeface="Times New Roman"/>
              </a:rPr>
              <a:t>főként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rugalmasságuk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miatt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használatba.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Ezek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eszközök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nagyon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fontos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üzemspecifikus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adatokat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képesek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rögzíteni,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segítségükkel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különböző</a:t>
            </a:r>
            <a:endParaRPr sz="12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470"/>
              </a:spcBef>
            </a:pPr>
            <a:r>
              <a:rPr dirty="0" sz="1200" spc="-5">
                <a:latin typeface="Times New Roman"/>
                <a:cs typeface="Times New Roman"/>
              </a:rPr>
              <a:t>információk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illetve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alkalmazások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például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területmenedzsment,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navigáció,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e-mailezés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időjárás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0000" cy="32924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096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647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824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602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algn="just" marL="12700" marR="7620">
              <a:lnSpc>
                <a:spcPct val="143700"/>
              </a:lnSpc>
              <a:spcBef>
                <a:spcPts val="434"/>
              </a:spcBef>
            </a:pPr>
            <a:r>
              <a:rPr dirty="0" sz="1200" spc="-5">
                <a:latin typeface="Times New Roman"/>
                <a:cs typeface="Times New Roman"/>
              </a:rPr>
              <a:t>előrejelzés </a:t>
            </a:r>
            <a:r>
              <a:rPr dirty="0" sz="1200">
                <a:latin typeface="Times New Roman"/>
                <a:cs typeface="Times New Roman"/>
              </a:rPr>
              <a:t>– bárhol </a:t>
            </a:r>
            <a:r>
              <a:rPr dirty="0" sz="1200" spc="-5">
                <a:latin typeface="Times New Roman"/>
                <a:cs typeface="Times New Roman"/>
              </a:rPr>
              <a:t>és </a:t>
            </a:r>
            <a:r>
              <a:rPr dirty="0" sz="1200">
                <a:latin typeface="Times New Roman"/>
                <a:cs typeface="Times New Roman"/>
              </a:rPr>
              <a:t>bármikor </a:t>
            </a:r>
            <a:r>
              <a:rPr dirty="0" sz="1200" spc="-5">
                <a:latin typeface="Times New Roman"/>
                <a:cs typeface="Times New Roman"/>
              </a:rPr>
              <a:t>elérhetőek. Az ISOBUS </a:t>
            </a:r>
            <a:r>
              <a:rPr dirty="0" sz="1200">
                <a:latin typeface="Times New Roman"/>
                <a:cs typeface="Times New Roman"/>
              </a:rPr>
              <a:t>kompatibilitás </a:t>
            </a:r>
            <a:r>
              <a:rPr dirty="0" sz="1200" spc="-5">
                <a:latin typeface="Times New Roman"/>
                <a:cs typeface="Times New Roman"/>
              </a:rPr>
              <a:t>lehetővé </a:t>
            </a:r>
            <a:r>
              <a:rPr dirty="0" sz="1200">
                <a:latin typeface="Times New Roman"/>
                <a:cs typeface="Times New Roman"/>
              </a:rPr>
              <a:t>teszi,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>
                <a:latin typeface="Times New Roman"/>
                <a:cs typeface="Times New Roman"/>
              </a:rPr>
              <a:t>a Tablet más </a:t>
            </a:r>
            <a:r>
              <a:rPr dirty="0" sz="1200" spc="-5">
                <a:latin typeface="Times New Roman"/>
                <a:cs typeface="Times New Roman"/>
              </a:rPr>
              <a:t>gyártók ISOBUS rendszereivel gond  nélkül </a:t>
            </a:r>
            <a:r>
              <a:rPr dirty="0" sz="1200">
                <a:latin typeface="Times New Roman"/>
                <a:cs typeface="Times New Roman"/>
              </a:rPr>
              <a:t>kommunikáljon. A </a:t>
            </a:r>
            <a:r>
              <a:rPr dirty="0" sz="1200" spc="-5">
                <a:latin typeface="Times New Roman"/>
                <a:cs typeface="Times New Roman"/>
              </a:rPr>
              <a:t>minél kényelmesebb kezelés érdekében </a:t>
            </a:r>
            <a:r>
              <a:rPr dirty="0" sz="1200">
                <a:latin typeface="Times New Roman"/>
                <a:cs typeface="Times New Roman"/>
              </a:rPr>
              <a:t>a Tableten </a:t>
            </a:r>
            <a:r>
              <a:rPr dirty="0" sz="1200" spc="-5">
                <a:latin typeface="Times New Roman"/>
                <a:cs typeface="Times New Roman"/>
              </a:rPr>
              <a:t>keresztül </a:t>
            </a:r>
            <a:r>
              <a:rPr dirty="0" sz="1200">
                <a:latin typeface="Times New Roman"/>
                <a:cs typeface="Times New Roman"/>
              </a:rPr>
              <a:t>ugyanúgy </a:t>
            </a:r>
            <a:r>
              <a:rPr dirty="0" sz="1200" spc="-5">
                <a:latin typeface="Times New Roman"/>
                <a:cs typeface="Times New Roman"/>
              </a:rPr>
              <a:t>elérhetőek </a:t>
            </a:r>
            <a:r>
              <a:rPr dirty="0" sz="1200">
                <a:latin typeface="Times New Roman"/>
                <a:cs typeface="Times New Roman"/>
              </a:rPr>
              <a:t>a traktor </a:t>
            </a:r>
            <a:r>
              <a:rPr dirty="0" sz="1200" spc="-5">
                <a:latin typeface="Times New Roman"/>
                <a:cs typeface="Times New Roman"/>
              </a:rPr>
              <a:t>kezelőkarjának  funkciógombjai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munkagépfunkciókkal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együtt.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2.6	AGRO-plant</a:t>
            </a:r>
            <a:endParaRPr sz="12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605"/>
              </a:spcBef>
            </a:pPr>
            <a:r>
              <a:rPr dirty="0" sz="1200" spc="-5">
                <a:latin typeface="Times New Roman"/>
                <a:cs typeface="Times New Roman"/>
              </a:rPr>
              <a:t>Világos,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>
                <a:latin typeface="Times New Roman"/>
                <a:cs typeface="Times New Roman"/>
              </a:rPr>
              <a:t>a precíziós </a:t>
            </a:r>
            <a:r>
              <a:rPr dirty="0" sz="1200" spc="-5">
                <a:latin typeface="Times New Roman"/>
                <a:cs typeface="Times New Roman"/>
              </a:rPr>
              <a:t>mezőgazdasági termelésre való áttérés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olyan terület, ami egyedi mérlegelést igényel. Minden </a:t>
            </a:r>
            <a:r>
              <a:rPr dirty="0" sz="1200">
                <a:latin typeface="Times New Roman"/>
                <a:cs typeface="Times New Roman"/>
              </a:rPr>
              <a:t>új</a:t>
            </a:r>
            <a:r>
              <a:rPr dirty="0" sz="1200" spc="-5">
                <a:latin typeface="Times New Roman"/>
                <a:cs typeface="Times New Roman"/>
              </a:rPr>
              <a:t> technológiába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6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történő beruházás előtt elsősorban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meglevő termelési gyakorlatot </a:t>
            </a:r>
            <a:r>
              <a:rPr dirty="0" sz="1200">
                <a:latin typeface="Times New Roman"/>
                <a:cs typeface="Times New Roman"/>
              </a:rPr>
              <a:t>kell </a:t>
            </a:r>
            <a:r>
              <a:rPr dirty="0" sz="1200" spc="-5">
                <a:latin typeface="Times New Roman"/>
                <a:cs typeface="Times New Roman"/>
              </a:rPr>
              <a:t>alaposan elemezni. Tény,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termőhelyek, az adatgyűjtés és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statisztikák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jellemzése,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hatékonyságot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növelő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technológiai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megoldások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bevezetése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minimalizálhatja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kockázatot.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újabb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újabb,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kötelezően  </a:t>
            </a:r>
            <a:r>
              <a:rPr dirty="0" sz="1200" spc="-5">
                <a:latin typeface="Times New Roman"/>
                <a:cs typeface="Times New Roman"/>
              </a:rPr>
              <a:t>előírt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szabályok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európai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uniós,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egyéb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nemzetközi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hazai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viszonylatban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minőségbiztosítási,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környezetvédelmi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más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biztonságügyi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terheket 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rónak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gazdálkodóra.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082" y="5991605"/>
            <a:ext cx="728789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8.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John </a:t>
            </a:r>
            <a:r>
              <a:rPr dirty="0" sz="1200" spc="-5">
                <a:latin typeface="Times New Roman"/>
                <a:cs typeface="Times New Roman"/>
              </a:rPr>
              <a:t>Deere </a:t>
            </a:r>
            <a:r>
              <a:rPr dirty="0" sz="1200">
                <a:latin typeface="Times New Roman"/>
                <a:cs typeface="Times New Roman"/>
              </a:rPr>
              <a:t>kombájnok </a:t>
            </a:r>
            <a:r>
              <a:rPr dirty="0" sz="1200" spc="-5">
                <a:latin typeface="Times New Roman"/>
                <a:cs typeface="Times New Roman"/>
              </a:rPr>
              <a:t>menetközbeni magtartály </a:t>
            </a:r>
            <a:r>
              <a:rPr dirty="0" sz="1200">
                <a:latin typeface="Times New Roman"/>
                <a:cs typeface="Times New Roman"/>
              </a:rPr>
              <a:t>ürítése a két </a:t>
            </a:r>
            <a:r>
              <a:rPr dirty="0" sz="1200" spc="-10">
                <a:latin typeface="Times New Roman"/>
                <a:cs typeface="Times New Roman"/>
              </a:rPr>
              <a:t>gép </a:t>
            </a:r>
            <a:r>
              <a:rPr dirty="0" sz="1200" spc="-5">
                <a:latin typeface="Times New Roman"/>
                <a:cs typeface="Times New Roman"/>
              </a:rPr>
              <a:t>(traktor és </a:t>
            </a:r>
            <a:r>
              <a:rPr dirty="0" sz="1200">
                <a:latin typeface="Times New Roman"/>
                <a:cs typeface="Times New Roman"/>
              </a:rPr>
              <a:t>a kombájn) </a:t>
            </a:r>
            <a:r>
              <a:rPr dirty="0" sz="1200" spc="-5">
                <a:latin typeface="Times New Roman"/>
                <a:cs typeface="Times New Roman"/>
              </a:rPr>
              <a:t>haladási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sebességének</a:t>
            </a:r>
            <a:endParaRPr sz="1200">
              <a:latin typeface="Times New Roman"/>
              <a:cs typeface="Times New Roman"/>
            </a:endParaRPr>
          </a:p>
          <a:p>
            <a:pPr marL="2856865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összehangolásával</a:t>
            </a:r>
            <a:endParaRPr sz="1200">
              <a:latin typeface="Times New Roman"/>
              <a:cs typeface="Times New Roman"/>
            </a:endParaRPr>
          </a:p>
          <a:p>
            <a:pPr marL="2992120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  <a:hlinkClick r:id="rId4"/>
              </a:rPr>
              <a:t>Forrás: www.</a:t>
            </a:r>
            <a:r>
              <a:rPr dirty="0" sz="1200" spc="-10" i="1">
                <a:latin typeface="Times New Roman"/>
                <a:cs typeface="Times New Roman"/>
                <a:hlinkClick r:id="rId4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kite.hu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6996" y="3799332"/>
            <a:ext cx="4347972" cy="2142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691" y="1542669"/>
            <a:ext cx="6039485" cy="2454275"/>
          </a:xfrm>
          <a:custGeom>
            <a:avLst/>
            <a:gdLst/>
            <a:ahLst/>
            <a:cxnLst/>
            <a:rect l="l" t="t" r="r" b="b"/>
            <a:pathLst>
              <a:path w="6039484" h="2454275">
                <a:moveTo>
                  <a:pt x="0" y="2453894"/>
                </a:moveTo>
                <a:lnTo>
                  <a:pt x="6038977" y="2453894"/>
                </a:lnTo>
                <a:lnTo>
                  <a:pt x="6038977" y="0"/>
                </a:lnTo>
                <a:lnTo>
                  <a:pt x="0" y="0"/>
                </a:lnTo>
                <a:lnTo>
                  <a:pt x="0" y="2453894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5839" y="1542542"/>
            <a:ext cx="5956935" cy="254635"/>
          </a:xfrm>
          <a:custGeom>
            <a:avLst/>
            <a:gdLst/>
            <a:ahLst/>
            <a:cxnLst/>
            <a:rect l="l" t="t" r="r" b="b"/>
            <a:pathLst>
              <a:path w="5956934" h="254635">
                <a:moveTo>
                  <a:pt x="0" y="254508"/>
                </a:moveTo>
                <a:lnTo>
                  <a:pt x="5956681" y="254508"/>
                </a:lnTo>
                <a:lnTo>
                  <a:pt x="5956681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7500" y="426212"/>
            <a:ext cx="5341620" cy="12884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87401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97485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42443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287909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3. </a:t>
            </a:r>
            <a:r>
              <a:rPr dirty="0" sz="1100" spc="-5">
                <a:latin typeface="Calibri"/>
                <a:cs typeface="Calibri"/>
              </a:rPr>
              <a:t>feladat) Milyen elektronikai </a:t>
            </a:r>
            <a:r>
              <a:rPr dirty="0" sz="1100">
                <a:latin typeface="Calibri"/>
                <a:cs typeface="Calibri"/>
              </a:rPr>
              <a:t>megoldások </a:t>
            </a:r>
            <a:r>
              <a:rPr dirty="0" sz="1100" spc="-5">
                <a:latin typeface="Calibri"/>
                <a:cs typeface="Calibri"/>
              </a:rPr>
              <a:t>szükségesek </a:t>
            </a:r>
            <a:r>
              <a:rPr dirty="0" sz="1100">
                <a:latin typeface="Calibri"/>
                <a:cs typeface="Calibri"/>
              </a:rPr>
              <a:t>az automata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kormányzáshoz?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5839" y="1797050"/>
            <a:ext cx="5956935" cy="184785"/>
          </a:xfrm>
          <a:custGeom>
            <a:avLst/>
            <a:gdLst/>
            <a:ahLst/>
            <a:cxnLst/>
            <a:rect l="l" t="t" r="r" b="b"/>
            <a:pathLst>
              <a:path w="5956934" h="184785">
                <a:moveTo>
                  <a:pt x="0" y="184403"/>
                </a:moveTo>
                <a:lnTo>
                  <a:pt x="5956681" y="184403"/>
                </a:lnTo>
                <a:lnTo>
                  <a:pt x="595668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5839" y="1981454"/>
            <a:ext cx="5956935" cy="184785"/>
          </a:xfrm>
          <a:custGeom>
            <a:avLst/>
            <a:gdLst/>
            <a:ahLst/>
            <a:cxnLst/>
            <a:rect l="l" t="t" r="r" b="b"/>
            <a:pathLst>
              <a:path w="5956934" h="184785">
                <a:moveTo>
                  <a:pt x="0" y="184403"/>
                </a:moveTo>
                <a:lnTo>
                  <a:pt x="5956681" y="184403"/>
                </a:lnTo>
                <a:lnTo>
                  <a:pt x="595668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73250" y="1759051"/>
            <a:ext cx="1694814" cy="39433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Calibri"/>
                <a:cs typeface="Calibri"/>
              </a:rPr>
              <a:t>1.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…………………………………………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1100">
                <a:latin typeface="Calibri"/>
                <a:cs typeface="Calibri"/>
              </a:rPr>
              <a:t>3.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…………………………………….….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4559" y="1759051"/>
            <a:ext cx="2177415" cy="39433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Calibri"/>
                <a:cs typeface="Calibri"/>
              </a:rPr>
              <a:t>2.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6985">
              <a:lnSpc>
                <a:spcPct val="100000"/>
              </a:lnSpc>
              <a:spcBef>
                <a:spcPts val="130"/>
              </a:spcBef>
            </a:pPr>
            <a:r>
              <a:rPr dirty="0" sz="1100">
                <a:latin typeface="Calibri"/>
                <a:cs typeface="Calibri"/>
              </a:rPr>
              <a:t>4.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………………………………..……………………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5839" y="2165858"/>
            <a:ext cx="5956935" cy="184785"/>
          </a:xfrm>
          <a:custGeom>
            <a:avLst/>
            <a:gdLst/>
            <a:ahLst/>
            <a:cxnLst/>
            <a:rect l="l" t="t" r="r" b="b"/>
            <a:pathLst>
              <a:path w="5956934" h="184785">
                <a:moveTo>
                  <a:pt x="0" y="184403"/>
                </a:moveTo>
                <a:lnTo>
                  <a:pt x="5956681" y="184403"/>
                </a:lnTo>
                <a:lnTo>
                  <a:pt x="595668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5839" y="2350338"/>
            <a:ext cx="5956935" cy="256540"/>
          </a:xfrm>
          <a:custGeom>
            <a:avLst/>
            <a:gdLst/>
            <a:ahLst/>
            <a:cxnLst/>
            <a:rect l="l" t="t" r="r" b="b"/>
            <a:pathLst>
              <a:path w="5956934" h="256539">
                <a:moveTo>
                  <a:pt x="0" y="256336"/>
                </a:moveTo>
                <a:lnTo>
                  <a:pt x="5956681" y="256336"/>
                </a:lnTo>
                <a:lnTo>
                  <a:pt x="5956681" y="0"/>
                </a:lnTo>
                <a:lnTo>
                  <a:pt x="0" y="0"/>
                </a:lnTo>
                <a:lnTo>
                  <a:pt x="0" y="256336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87500" y="2328418"/>
            <a:ext cx="48425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4. </a:t>
            </a:r>
            <a:r>
              <a:rPr dirty="0" sz="1100" spc="-5">
                <a:latin typeface="Calibri"/>
                <a:cs typeface="Calibri"/>
              </a:rPr>
              <a:t>feladat) Milyen eszközök szükségesek </a:t>
            </a:r>
            <a:r>
              <a:rPr dirty="0" sz="1100">
                <a:latin typeface="Calibri"/>
                <a:cs typeface="Calibri"/>
              </a:rPr>
              <a:t>az </a:t>
            </a:r>
            <a:r>
              <a:rPr dirty="0" sz="1100" spc="-5">
                <a:latin typeface="Calibri"/>
                <a:cs typeface="Calibri"/>
              </a:rPr>
              <a:t>automata kormányzás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végrehajtásához?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5839" y="2606675"/>
            <a:ext cx="5956935" cy="182880"/>
          </a:xfrm>
          <a:custGeom>
            <a:avLst/>
            <a:gdLst/>
            <a:ahLst/>
            <a:cxnLst/>
            <a:rect l="l" t="t" r="r" b="b"/>
            <a:pathLst>
              <a:path w="5956934" h="182880">
                <a:moveTo>
                  <a:pt x="0" y="182879"/>
                </a:moveTo>
                <a:lnTo>
                  <a:pt x="5956681" y="182879"/>
                </a:lnTo>
                <a:lnTo>
                  <a:pt x="595668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5839" y="2789555"/>
            <a:ext cx="5956935" cy="184785"/>
          </a:xfrm>
          <a:custGeom>
            <a:avLst/>
            <a:gdLst/>
            <a:ahLst/>
            <a:cxnLst/>
            <a:rect l="l" t="t" r="r" b="b"/>
            <a:pathLst>
              <a:path w="5956934" h="184785">
                <a:moveTo>
                  <a:pt x="0" y="184403"/>
                </a:moveTo>
                <a:lnTo>
                  <a:pt x="5956681" y="184403"/>
                </a:lnTo>
                <a:lnTo>
                  <a:pt x="595668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44650" y="2570200"/>
            <a:ext cx="1694814" cy="39116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9"/>
              </a:spcBef>
            </a:pPr>
            <a:r>
              <a:rPr dirty="0" sz="1100">
                <a:latin typeface="Calibri"/>
                <a:cs typeface="Calibri"/>
              </a:rPr>
              <a:t>1.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…………………………………………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Calibri"/>
                <a:cs typeface="Calibri"/>
              </a:rPr>
              <a:t>3.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…………………………………..……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5478" y="2570200"/>
            <a:ext cx="2183765" cy="39116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9"/>
              </a:spcBef>
            </a:pPr>
            <a:r>
              <a:rPr dirty="0" sz="1100">
                <a:latin typeface="Calibri"/>
                <a:cs typeface="Calibri"/>
              </a:rPr>
              <a:t>2.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120"/>
              </a:spcBef>
            </a:pPr>
            <a:r>
              <a:rPr dirty="0" sz="1100">
                <a:latin typeface="Calibri"/>
                <a:cs typeface="Calibri"/>
              </a:rPr>
              <a:t>4.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………………………………………………………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5839" y="2973959"/>
            <a:ext cx="5956935" cy="184785"/>
          </a:xfrm>
          <a:custGeom>
            <a:avLst/>
            <a:gdLst/>
            <a:ahLst/>
            <a:cxnLst/>
            <a:rect l="l" t="t" r="r" b="b"/>
            <a:pathLst>
              <a:path w="5956934" h="184785">
                <a:moveTo>
                  <a:pt x="0" y="184403"/>
                </a:moveTo>
                <a:lnTo>
                  <a:pt x="5956681" y="184403"/>
                </a:lnTo>
                <a:lnTo>
                  <a:pt x="595668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5839" y="3158363"/>
            <a:ext cx="5956935" cy="184785"/>
          </a:xfrm>
          <a:custGeom>
            <a:avLst/>
            <a:gdLst/>
            <a:ahLst/>
            <a:cxnLst/>
            <a:rect l="l" t="t" r="r" b="b"/>
            <a:pathLst>
              <a:path w="5956934" h="184785">
                <a:moveTo>
                  <a:pt x="0" y="184403"/>
                </a:moveTo>
                <a:lnTo>
                  <a:pt x="5956681" y="184403"/>
                </a:lnTo>
                <a:lnTo>
                  <a:pt x="595668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05839" y="3342767"/>
            <a:ext cx="5956935" cy="182880"/>
          </a:xfrm>
          <a:custGeom>
            <a:avLst/>
            <a:gdLst/>
            <a:ahLst/>
            <a:cxnLst/>
            <a:rect l="l" t="t" r="r" b="b"/>
            <a:pathLst>
              <a:path w="5956934" h="182879">
                <a:moveTo>
                  <a:pt x="0" y="182879"/>
                </a:moveTo>
                <a:lnTo>
                  <a:pt x="5956681" y="182879"/>
                </a:lnTo>
                <a:lnTo>
                  <a:pt x="595668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5839" y="3525647"/>
            <a:ext cx="5956935" cy="184785"/>
          </a:xfrm>
          <a:custGeom>
            <a:avLst/>
            <a:gdLst/>
            <a:ahLst/>
            <a:cxnLst/>
            <a:rect l="l" t="t" r="r" b="b"/>
            <a:pathLst>
              <a:path w="5956934" h="184785">
                <a:moveTo>
                  <a:pt x="0" y="184403"/>
                </a:moveTo>
                <a:lnTo>
                  <a:pt x="5956681" y="184403"/>
                </a:lnTo>
                <a:lnTo>
                  <a:pt x="5956681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05839" y="3710051"/>
            <a:ext cx="5956935" cy="287020"/>
          </a:xfrm>
          <a:custGeom>
            <a:avLst/>
            <a:gdLst/>
            <a:ahLst/>
            <a:cxnLst/>
            <a:rect l="l" t="t" r="r" b="b"/>
            <a:pathLst>
              <a:path w="5956934" h="287020">
                <a:moveTo>
                  <a:pt x="0" y="286512"/>
                </a:moveTo>
                <a:lnTo>
                  <a:pt x="5956681" y="286512"/>
                </a:lnTo>
                <a:lnTo>
                  <a:pt x="5956681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CCDD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85976" y="3120364"/>
            <a:ext cx="5790565" cy="76200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latin typeface="Calibri"/>
                <a:cs typeface="Calibri"/>
              </a:rPr>
              <a:t>5. </a:t>
            </a:r>
            <a:r>
              <a:rPr dirty="0" sz="1100" spc="-5">
                <a:latin typeface="Calibri"/>
                <a:cs typeface="Calibri"/>
              </a:rPr>
              <a:t>feladat) Honnan </a:t>
            </a:r>
            <a:r>
              <a:rPr dirty="0" sz="1100">
                <a:latin typeface="Calibri"/>
                <a:cs typeface="Calibri"/>
              </a:rPr>
              <a:t>történik a gép vezérlése és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beállítása?</a:t>
            </a:r>
            <a:endParaRPr sz="1100">
              <a:latin typeface="Calibri"/>
              <a:cs typeface="Calibri"/>
            </a:endParaRPr>
          </a:p>
          <a:p>
            <a:pPr marL="276860">
              <a:lnSpc>
                <a:spcPct val="100000"/>
              </a:lnSpc>
              <a:spcBef>
                <a:spcPts val="13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27686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…………………………………………………………………………………………………………………………………………..…………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58596" y="15349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58596" y="15349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64691" y="1537970"/>
            <a:ext cx="6039485" cy="0"/>
          </a:xfrm>
          <a:custGeom>
            <a:avLst/>
            <a:gdLst/>
            <a:ahLst/>
            <a:cxnLst/>
            <a:rect l="l" t="t" r="r" b="b"/>
            <a:pathLst>
              <a:path w="6039484" h="0">
                <a:moveTo>
                  <a:pt x="0" y="0"/>
                </a:moveTo>
                <a:lnTo>
                  <a:pt x="603897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03668" y="15349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03668" y="153492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1644" y="1541145"/>
            <a:ext cx="0" cy="2461895"/>
          </a:xfrm>
          <a:custGeom>
            <a:avLst/>
            <a:gdLst/>
            <a:ahLst/>
            <a:cxnLst/>
            <a:rect l="l" t="t" r="r" b="b"/>
            <a:pathLst>
              <a:path w="0" h="2461895">
                <a:moveTo>
                  <a:pt x="0" y="0"/>
                </a:moveTo>
                <a:lnTo>
                  <a:pt x="0" y="246151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4691" y="3999610"/>
            <a:ext cx="6039485" cy="0"/>
          </a:xfrm>
          <a:custGeom>
            <a:avLst/>
            <a:gdLst/>
            <a:ahLst/>
            <a:cxnLst/>
            <a:rect l="l" t="t" r="r" b="b"/>
            <a:pathLst>
              <a:path w="6039484" h="0">
                <a:moveTo>
                  <a:pt x="0" y="0"/>
                </a:moveTo>
                <a:lnTo>
                  <a:pt x="603897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06717" y="1541145"/>
            <a:ext cx="0" cy="2461895"/>
          </a:xfrm>
          <a:custGeom>
            <a:avLst/>
            <a:gdLst/>
            <a:ahLst/>
            <a:cxnLst/>
            <a:rect l="l" t="t" r="r" b="b"/>
            <a:pathLst>
              <a:path w="0" h="2461895">
                <a:moveTo>
                  <a:pt x="0" y="0"/>
                </a:moveTo>
                <a:lnTo>
                  <a:pt x="0" y="246151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700" y="1511554"/>
            <a:ext cx="13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1533" y="1511554"/>
            <a:ext cx="33832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Robotpilóta-rendszerek </a:t>
            </a:r>
            <a:r>
              <a:rPr dirty="0" sz="1200" b="1">
                <a:latin typeface="Times New Roman"/>
                <a:cs typeface="Times New Roman"/>
              </a:rPr>
              <a:t>a </a:t>
            </a:r>
            <a:r>
              <a:rPr dirty="0" sz="1200" spc="-5" b="1">
                <a:latin typeface="Times New Roman"/>
                <a:cs typeface="Times New Roman"/>
              </a:rPr>
              <a:t>precíziós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gazdálkodásban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4773073"/>
            <a:ext cx="8891270" cy="184912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7"/>
              </a:rPr>
              <a:t>https://www.youtube.com/watch?v=fuMleZSTcTg</a:t>
            </a:r>
            <a:endParaRPr sz="1100">
              <a:latin typeface="Calibri"/>
              <a:cs typeface="Calibri"/>
            </a:endParaRPr>
          </a:p>
          <a:p>
            <a:pPr algn="just" marL="12700" marR="5080" indent="449580">
              <a:lnSpc>
                <a:spcPct val="144000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robotpilóta-rendszereket nagyon sokan azonosítják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kormányautomatikával, </a:t>
            </a:r>
            <a:r>
              <a:rPr dirty="0" sz="1200">
                <a:latin typeface="Times New Roman"/>
                <a:cs typeface="Times New Roman"/>
              </a:rPr>
              <a:t>pedig a </a:t>
            </a:r>
            <a:r>
              <a:rPr dirty="0" sz="1200" spc="-5">
                <a:latin typeface="Times New Roman"/>
                <a:cs typeface="Times New Roman"/>
              </a:rPr>
              <a:t>kettő </a:t>
            </a:r>
            <a:r>
              <a:rPr dirty="0" sz="1200">
                <a:latin typeface="Times New Roman"/>
                <a:cs typeface="Times New Roman"/>
              </a:rPr>
              <a:t>között </a:t>
            </a:r>
            <a:r>
              <a:rPr dirty="0" sz="1200" spc="-5">
                <a:latin typeface="Times New Roman"/>
                <a:cs typeface="Times New Roman"/>
              </a:rPr>
              <a:t>jelentős </a:t>
            </a:r>
            <a:r>
              <a:rPr dirty="0" sz="1200">
                <a:latin typeface="Times New Roman"/>
                <a:cs typeface="Times New Roman"/>
              </a:rPr>
              <a:t>különbség </a:t>
            </a:r>
            <a:r>
              <a:rPr dirty="0" sz="1200" spc="-5">
                <a:latin typeface="Times New Roman"/>
                <a:cs typeface="Times New Roman"/>
              </a:rPr>
              <a:t>van. Bár </a:t>
            </a:r>
            <a:r>
              <a:rPr dirty="0" sz="1200">
                <a:latin typeface="Times New Roman"/>
                <a:cs typeface="Times New Roman"/>
              </a:rPr>
              <a:t>ugyanúgy  </a:t>
            </a:r>
            <a:r>
              <a:rPr dirty="0" sz="1200" spc="-5">
                <a:latin typeface="Times New Roman"/>
                <a:cs typeface="Times New Roman"/>
              </a:rPr>
              <a:t>GPS jelvevő antennák által feldolgozott jelek alapján navigálja </a:t>
            </a:r>
            <a:r>
              <a:rPr dirty="0" sz="1200">
                <a:latin typeface="Times New Roman"/>
                <a:cs typeface="Times New Roman"/>
              </a:rPr>
              <a:t>a robotpilóta a </a:t>
            </a:r>
            <a:r>
              <a:rPr dirty="0" sz="1200" spc="-5">
                <a:latin typeface="Times New Roman"/>
                <a:cs typeface="Times New Roman"/>
              </a:rPr>
              <a:t>vezérlésén keresztül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kormányzást, </a:t>
            </a:r>
            <a:r>
              <a:rPr dirty="0" sz="1200">
                <a:latin typeface="Times New Roman"/>
                <a:cs typeface="Times New Roman"/>
              </a:rPr>
              <a:t>viszont itt </a:t>
            </a:r>
            <a:r>
              <a:rPr dirty="0" sz="1200" spc="-5">
                <a:latin typeface="Times New Roman"/>
                <a:cs typeface="Times New Roman"/>
              </a:rPr>
              <a:t>nem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kormánykerékre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szerelt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mozgató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mechanizmus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(dörzskerék,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fogaskoszorú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stb.)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végzi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automatikus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korrekciót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kormányberendezésen,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hanem  </a:t>
            </a:r>
            <a:r>
              <a:rPr dirty="0" sz="1200">
                <a:latin typeface="Times New Roman"/>
                <a:cs typeface="Times New Roman"/>
              </a:rPr>
              <a:t>a hidrosztatikus </a:t>
            </a:r>
            <a:r>
              <a:rPr dirty="0" sz="1200" spc="-5">
                <a:latin typeface="Times New Roman"/>
                <a:cs typeface="Times New Roman"/>
              </a:rPr>
              <a:t>kormányrendszerbe épített </a:t>
            </a:r>
            <a:r>
              <a:rPr dirty="0" sz="1200">
                <a:latin typeface="Times New Roman"/>
                <a:cs typeface="Times New Roman"/>
              </a:rPr>
              <a:t>hidraulikus </a:t>
            </a:r>
            <a:r>
              <a:rPr dirty="0" sz="1200" spc="-5">
                <a:latin typeface="Times New Roman"/>
                <a:cs typeface="Times New Roman"/>
              </a:rPr>
              <a:t>vezérlőszeleppel </a:t>
            </a:r>
            <a:r>
              <a:rPr dirty="0" sz="1200">
                <a:latin typeface="Times New Roman"/>
                <a:cs typeface="Times New Roman"/>
              </a:rPr>
              <a:t>történik a </a:t>
            </a:r>
            <a:r>
              <a:rPr dirty="0" sz="1200" spc="-5">
                <a:latin typeface="Times New Roman"/>
                <a:cs typeface="Times New Roman"/>
              </a:rPr>
              <a:t>kormányzás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irányítása.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 indent="449580">
              <a:lnSpc>
                <a:spcPts val="2080"/>
              </a:lnSpc>
              <a:spcBef>
                <a:spcPts val="160"/>
              </a:spcBef>
            </a:pPr>
            <a:r>
              <a:rPr dirty="0" sz="1200" spc="-5">
                <a:latin typeface="Times New Roman"/>
                <a:cs typeface="Times New Roman"/>
              </a:rPr>
              <a:t>Az automatikus kormányrendszerek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műholdas navigáció segítségével </a:t>
            </a:r>
            <a:r>
              <a:rPr dirty="0" sz="1200">
                <a:latin typeface="Times New Roman"/>
                <a:cs typeface="Times New Roman"/>
              </a:rPr>
              <a:t>mindig a kívánt </a:t>
            </a:r>
            <a:r>
              <a:rPr dirty="0" sz="1200" spc="-5">
                <a:latin typeface="Times New Roman"/>
                <a:cs typeface="Times New Roman"/>
              </a:rPr>
              <a:t>nyomvonalon tartják az erőgépet, </a:t>
            </a:r>
            <a:r>
              <a:rPr dirty="0" sz="1200">
                <a:latin typeface="Times New Roman"/>
                <a:cs typeface="Times New Roman"/>
              </a:rPr>
              <a:t>kiküszöbölve </a:t>
            </a:r>
            <a:r>
              <a:rPr dirty="0" sz="1200" spc="-5">
                <a:latin typeface="Times New Roman"/>
                <a:cs typeface="Times New Roman"/>
              </a:rPr>
              <a:t>az  emberi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hibából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adódó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pontatlanságot.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rendszerrel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végzett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műveletek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pontossága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alapvetően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két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tényezőtől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függ: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GPS-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31235" y="2212848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7248" y="2263140"/>
            <a:ext cx="4416552" cy="2482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0635" cy="51365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160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711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887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6654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algn="just" marL="12700" marR="5080">
              <a:lnSpc>
                <a:spcPct val="143700"/>
              </a:lnSpc>
              <a:spcBef>
                <a:spcPts val="434"/>
              </a:spcBef>
            </a:pPr>
            <a:r>
              <a:rPr dirty="0" sz="1200">
                <a:latin typeface="Times New Roman"/>
                <a:cs typeface="Times New Roman"/>
              </a:rPr>
              <a:t>pozíció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pontosságától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(megvalósított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mérési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technológia),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valamint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automata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végző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eszköz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pontosságától.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Természetesen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ezeknek  mindenféle </a:t>
            </a:r>
            <a:r>
              <a:rPr dirty="0" sz="1200">
                <a:latin typeface="Times New Roman"/>
                <a:cs typeface="Times New Roman"/>
              </a:rPr>
              <a:t>kombinációja létezik, </a:t>
            </a:r>
            <a:r>
              <a:rPr dirty="0" sz="1200" spc="-5">
                <a:latin typeface="Times New Roman"/>
                <a:cs typeface="Times New Roman"/>
              </a:rPr>
              <a:t>azonban az automata kormányzás </a:t>
            </a:r>
            <a:r>
              <a:rPr dirty="0" sz="1200">
                <a:latin typeface="Times New Roman"/>
                <a:cs typeface="Times New Roman"/>
              </a:rPr>
              <a:t>típusa </a:t>
            </a:r>
            <a:r>
              <a:rPr dirty="0" sz="1200" spc="-5">
                <a:latin typeface="Times New Roman"/>
                <a:cs typeface="Times New Roman"/>
              </a:rPr>
              <a:t>átgondolt értékesítés és felhasználás esetén csak az </a:t>
            </a:r>
            <a:r>
              <a:rPr dirty="0" sz="1200" spc="5">
                <a:latin typeface="Times New Roman"/>
                <a:cs typeface="Times New Roman"/>
              </a:rPr>
              <a:t>alábbi   </a:t>
            </a:r>
            <a:r>
              <a:rPr dirty="0" sz="1200" spc="-5">
                <a:latin typeface="Times New Roman"/>
                <a:cs typeface="Times New Roman"/>
              </a:rPr>
              <a:t>kombinációkban életképes: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49580">
              <a:lnSpc>
                <a:spcPct val="1437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A csak GPS-kódméréses korrekció, </a:t>
            </a:r>
            <a:r>
              <a:rPr dirty="0" sz="1200" spc="-5" b="1">
                <a:latin typeface="Times New Roman"/>
                <a:cs typeface="Times New Roman"/>
              </a:rPr>
              <a:t>EGNOS </a:t>
            </a:r>
            <a:r>
              <a:rPr dirty="0" sz="1200" spc="-5">
                <a:latin typeface="Times New Roman"/>
                <a:cs typeface="Times New Roman"/>
              </a:rPr>
              <a:t>(European </a:t>
            </a:r>
            <a:r>
              <a:rPr dirty="0" sz="1200">
                <a:latin typeface="Times New Roman"/>
                <a:cs typeface="Times New Roman"/>
              </a:rPr>
              <a:t>Geostationary </a:t>
            </a:r>
            <a:r>
              <a:rPr dirty="0" sz="1200" spc="-5">
                <a:latin typeface="Times New Roman"/>
                <a:cs typeface="Times New Roman"/>
              </a:rPr>
              <a:t>Navigation </a:t>
            </a:r>
            <a:r>
              <a:rPr dirty="0" sz="1200">
                <a:latin typeface="Times New Roman"/>
                <a:cs typeface="Times New Roman"/>
              </a:rPr>
              <a:t>Overlay </a:t>
            </a:r>
            <a:r>
              <a:rPr dirty="0" sz="1200" spc="-5">
                <a:latin typeface="Times New Roman"/>
                <a:cs typeface="Times New Roman"/>
              </a:rPr>
              <a:t>Service) korrekció nevével </a:t>
            </a:r>
            <a:r>
              <a:rPr dirty="0" sz="1200">
                <a:latin typeface="Times New Roman"/>
                <a:cs typeface="Times New Roman"/>
              </a:rPr>
              <a:t>szinte </a:t>
            </a:r>
            <a:r>
              <a:rPr dirty="0" sz="1200" spc="-5">
                <a:latin typeface="Times New Roman"/>
                <a:cs typeface="Times New Roman"/>
              </a:rPr>
              <a:t>minden GPS  iránt érdeklődő </a:t>
            </a:r>
            <a:r>
              <a:rPr dirty="0" sz="1200">
                <a:latin typeface="Times New Roman"/>
                <a:cs typeface="Times New Roman"/>
              </a:rPr>
              <a:t>felhasználó </a:t>
            </a:r>
            <a:r>
              <a:rPr dirty="0" sz="1200" spc="-5">
                <a:latin typeface="Times New Roman"/>
                <a:cs typeface="Times New Roman"/>
              </a:rPr>
              <a:t>találkozott már. </a:t>
            </a:r>
            <a:r>
              <a:rPr dirty="0" sz="1200">
                <a:latin typeface="Times New Roman"/>
                <a:cs typeface="Times New Roman"/>
              </a:rPr>
              <a:t>Ez </a:t>
            </a:r>
            <a:r>
              <a:rPr dirty="0" sz="1200" spc="-10">
                <a:latin typeface="Times New Roman"/>
                <a:cs typeface="Times New Roman"/>
              </a:rPr>
              <a:t>egy </a:t>
            </a:r>
            <a:r>
              <a:rPr dirty="0" sz="1200" spc="-5">
                <a:latin typeface="Times New Roman"/>
                <a:cs typeface="Times New Roman"/>
              </a:rPr>
              <a:t>európai fejlesztésű kiegészítő rendszer, </a:t>
            </a:r>
            <a:r>
              <a:rPr dirty="0" sz="1200">
                <a:latin typeface="Times New Roman"/>
                <a:cs typeface="Times New Roman"/>
              </a:rPr>
              <a:t>amelynek </a:t>
            </a:r>
            <a:r>
              <a:rPr dirty="0" sz="1200" spc="-5">
                <a:latin typeface="Times New Roman"/>
                <a:cs typeface="Times New Roman"/>
              </a:rPr>
              <a:t>segítségével az amerikai GPS műholdakra  kapunk korrekciót. Megfelelő méretű, professzionális GPS antenna használata esetén </a:t>
            </a:r>
            <a:r>
              <a:rPr dirty="0" sz="1200">
                <a:latin typeface="Times New Roman"/>
                <a:cs typeface="Times New Roman"/>
              </a:rPr>
              <a:t>15–20 </a:t>
            </a:r>
            <a:r>
              <a:rPr dirty="0" sz="1200" spc="-5">
                <a:latin typeface="Times New Roman"/>
                <a:cs typeface="Times New Roman"/>
              </a:rPr>
              <a:t>cm-es csatlakozási pontosságot </a:t>
            </a:r>
            <a:r>
              <a:rPr dirty="0" sz="1200">
                <a:latin typeface="Times New Roman"/>
                <a:cs typeface="Times New Roman"/>
              </a:rPr>
              <a:t>tudunk </a:t>
            </a:r>
            <a:r>
              <a:rPr dirty="0" sz="1200" spc="-5">
                <a:latin typeface="Times New Roman"/>
                <a:cs typeface="Times New Roman"/>
              </a:rPr>
              <a:t>elérni. </a:t>
            </a:r>
            <a:r>
              <a:rPr dirty="0" sz="1200">
                <a:latin typeface="Times New Roman"/>
                <a:cs typeface="Times New Roman"/>
              </a:rPr>
              <a:t>Ez </a:t>
            </a:r>
            <a:r>
              <a:rPr dirty="0" sz="1200" spc="-5">
                <a:latin typeface="Times New Roman"/>
                <a:cs typeface="Times New Roman"/>
              </a:rPr>
              <a:t>azt  jelenti, </a:t>
            </a:r>
            <a:r>
              <a:rPr dirty="0" sz="1200">
                <a:latin typeface="Times New Roman"/>
                <a:cs typeface="Times New Roman"/>
              </a:rPr>
              <a:t>hogy a </a:t>
            </a:r>
            <a:r>
              <a:rPr dirty="0" sz="1200" spc="-5">
                <a:latin typeface="Times New Roman"/>
                <a:cs typeface="Times New Roman"/>
              </a:rPr>
              <a:t>folyamatos </a:t>
            </a:r>
            <a:r>
              <a:rPr dirty="0" sz="1200">
                <a:latin typeface="Times New Roman"/>
                <a:cs typeface="Times New Roman"/>
              </a:rPr>
              <a:t>munka közben a </a:t>
            </a:r>
            <a:r>
              <a:rPr dirty="0" sz="1200" spc="-5">
                <a:latin typeface="Times New Roman"/>
                <a:cs typeface="Times New Roman"/>
              </a:rPr>
              <a:t>két </a:t>
            </a:r>
            <a:r>
              <a:rPr dirty="0" sz="1200">
                <a:latin typeface="Times New Roman"/>
                <a:cs typeface="Times New Roman"/>
              </a:rPr>
              <a:t>szomszédos </a:t>
            </a:r>
            <a:r>
              <a:rPr dirty="0" sz="1200" spc="-5">
                <a:latin typeface="Times New Roman"/>
                <a:cs typeface="Times New Roman"/>
              </a:rPr>
              <a:t>sor </a:t>
            </a:r>
            <a:r>
              <a:rPr dirty="0" sz="1200">
                <a:latin typeface="Times New Roman"/>
                <a:cs typeface="Times New Roman"/>
              </a:rPr>
              <a:t>között mérhető hiba ±15–20 </a:t>
            </a:r>
            <a:r>
              <a:rPr dirty="0" sz="1200" spc="-5">
                <a:latin typeface="Times New Roman"/>
                <a:cs typeface="Times New Roman"/>
              </a:rPr>
              <a:t>cm </a:t>
            </a:r>
            <a:r>
              <a:rPr dirty="0" sz="1200">
                <a:latin typeface="Times New Roman"/>
                <a:cs typeface="Times New Roman"/>
              </a:rPr>
              <a:t>közé </a:t>
            </a:r>
            <a:r>
              <a:rPr dirty="0" sz="1200" spc="-5">
                <a:latin typeface="Times New Roman"/>
                <a:cs typeface="Times New Roman"/>
              </a:rPr>
              <a:t>esik. Visszatérési </a:t>
            </a:r>
            <a:r>
              <a:rPr dirty="0" sz="1200">
                <a:latin typeface="Times New Roman"/>
                <a:cs typeface="Times New Roman"/>
              </a:rPr>
              <a:t>pontosság </a:t>
            </a:r>
            <a:r>
              <a:rPr dirty="0" sz="1200" spc="-5">
                <a:latin typeface="Times New Roman"/>
                <a:cs typeface="Times New Roman"/>
              </a:rPr>
              <a:t>(félbehagyott  </a:t>
            </a:r>
            <a:r>
              <a:rPr dirty="0" sz="1200">
                <a:latin typeface="Times New Roman"/>
                <a:cs typeface="Times New Roman"/>
              </a:rPr>
              <a:t>munka </a:t>
            </a:r>
            <a:r>
              <a:rPr dirty="0" sz="1200" spc="-5">
                <a:latin typeface="Times New Roman"/>
                <a:cs typeface="Times New Roman"/>
              </a:rPr>
              <a:t>folytatása, </a:t>
            </a:r>
            <a:r>
              <a:rPr dirty="0" sz="1200">
                <a:latin typeface="Times New Roman"/>
                <a:cs typeface="Times New Roman"/>
              </a:rPr>
              <a:t>vagy másodszori </a:t>
            </a:r>
            <a:r>
              <a:rPr dirty="0" sz="1200" spc="-5">
                <a:latin typeface="Times New Roman"/>
                <a:cs typeface="Times New Roman"/>
              </a:rPr>
              <a:t>művelés egyazon táblán) esetén ez </a:t>
            </a:r>
            <a:r>
              <a:rPr dirty="0" sz="1200">
                <a:latin typeface="Times New Roman"/>
                <a:cs typeface="Times New Roman"/>
              </a:rPr>
              <a:t>a szám </a:t>
            </a:r>
            <a:r>
              <a:rPr dirty="0" sz="1200" spc="5">
                <a:latin typeface="Times New Roman"/>
                <a:cs typeface="Times New Roman"/>
              </a:rPr>
              <a:t>±1-2 </a:t>
            </a:r>
            <a:r>
              <a:rPr dirty="0" sz="1200" spc="-5">
                <a:latin typeface="Times New Roman"/>
                <a:cs typeface="Times New Roman"/>
              </a:rPr>
              <a:t>méter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lehet. Az előnye ennek </a:t>
            </a:r>
            <a:r>
              <a:rPr dirty="0" sz="1200">
                <a:latin typeface="Times New Roman"/>
                <a:cs typeface="Times New Roman"/>
              </a:rPr>
              <a:t>a korrekciós </a:t>
            </a:r>
            <a:r>
              <a:rPr dirty="0" sz="1200" spc="-5">
                <a:latin typeface="Times New Roman"/>
                <a:cs typeface="Times New Roman"/>
              </a:rPr>
              <a:t>szolgáltatásnak,  </a:t>
            </a:r>
            <a:r>
              <a:rPr dirty="0" sz="1200">
                <a:latin typeface="Times New Roman"/>
                <a:cs typeface="Times New Roman"/>
              </a:rPr>
              <a:t>hogy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ingyenes.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49580">
              <a:lnSpc>
                <a:spcPct val="1437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Az </a:t>
            </a:r>
            <a:r>
              <a:rPr dirty="0" sz="1200" b="1">
                <a:latin typeface="Times New Roman"/>
                <a:cs typeface="Times New Roman"/>
              </a:rPr>
              <a:t>RTK </a:t>
            </a:r>
            <a:r>
              <a:rPr dirty="0" sz="1200" spc="-5">
                <a:latin typeface="Times New Roman"/>
                <a:cs typeface="Times New Roman"/>
              </a:rPr>
              <a:t>(földi bázisállomással </a:t>
            </a:r>
            <a:r>
              <a:rPr dirty="0" sz="1200">
                <a:latin typeface="Times New Roman"/>
                <a:cs typeface="Times New Roman"/>
              </a:rPr>
              <a:t>megvalósított </a:t>
            </a:r>
            <a:r>
              <a:rPr dirty="0" sz="1200" spc="-5">
                <a:latin typeface="Times New Roman"/>
                <a:cs typeface="Times New Roman"/>
              </a:rPr>
              <a:t>korrekciós megoldás), </a:t>
            </a:r>
            <a:r>
              <a:rPr dirty="0" sz="1200">
                <a:latin typeface="Times New Roman"/>
                <a:cs typeface="Times New Roman"/>
              </a:rPr>
              <a:t>a ma létező </a:t>
            </a:r>
            <a:r>
              <a:rPr dirty="0" sz="1200" spc="-5">
                <a:latin typeface="Times New Roman"/>
                <a:cs typeface="Times New Roman"/>
              </a:rPr>
              <a:t>legpontosabb </a:t>
            </a:r>
            <a:r>
              <a:rPr dirty="0" sz="1200">
                <a:latin typeface="Times New Roman"/>
                <a:cs typeface="Times New Roman"/>
              </a:rPr>
              <a:t>pozíció </a:t>
            </a:r>
            <a:r>
              <a:rPr dirty="0" sz="1200" spc="-5">
                <a:latin typeface="Times New Roman"/>
                <a:cs typeface="Times New Roman"/>
              </a:rPr>
              <a:t>meghatározást nyújtja </a:t>
            </a:r>
            <a:r>
              <a:rPr dirty="0" sz="1200">
                <a:latin typeface="Times New Roman"/>
                <a:cs typeface="Times New Roman"/>
              </a:rPr>
              <a:t>a maga kb. 2  </a:t>
            </a:r>
            <a:r>
              <a:rPr dirty="0" sz="1200" spc="-5">
                <a:latin typeface="Times New Roman"/>
                <a:cs typeface="Times New Roman"/>
              </a:rPr>
              <a:t>cm-es csatlakozási és visszatérési pontosságával. Díja aszerint változhat, </a:t>
            </a:r>
            <a:r>
              <a:rPr dirty="0" sz="1200">
                <a:latin typeface="Times New Roman"/>
                <a:cs typeface="Times New Roman"/>
              </a:rPr>
              <a:t>hogy </a:t>
            </a:r>
            <a:r>
              <a:rPr dirty="0" sz="1200" spc="-5">
                <a:latin typeface="Times New Roman"/>
                <a:cs typeface="Times New Roman"/>
              </a:rPr>
              <a:t>saját magunk </a:t>
            </a:r>
            <a:r>
              <a:rPr dirty="0" sz="1200">
                <a:latin typeface="Times New Roman"/>
                <a:cs typeface="Times New Roman"/>
              </a:rPr>
              <a:t>állítjuk-e </a:t>
            </a:r>
            <a:r>
              <a:rPr dirty="0" sz="1200" spc="-5">
                <a:latin typeface="Times New Roman"/>
                <a:cs typeface="Times New Roman"/>
              </a:rPr>
              <a:t>elő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korrekciót </a:t>
            </a:r>
            <a:r>
              <a:rPr dirty="0" sz="1200">
                <a:latin typeface="Times New Roman"/>
                <a:cs typeface="Times New Roman"/>
              </a:rPr>
              <a:t>vagy </a:t>
            </a:r>
            <a:r>
              <a:rPr dirty="0" sz="1200" spc="-5">
                <a:latin typeface="Times New Roman"/>
                <a:cs typeface="Times New Roman"/>
              </a:rPr>
              <a:t>vásároljuk. Saját  bázisállomás esetén egyszeri nagyobb beruházási költséggel kell számolni, </a:t>
            </a:r>
            <a:r>
              <a:rPr dirty="0" sz="1200">
                <a:latin typeface="Times New Roman"/>
                <a:cs typeface="Times New Roman"/>
              </a:rPr>
              <a:t>míg </a:t>
            </a:r>
            <a:r>
              <a:rPr dirty="0" sz="1200" spc="-5">
                <a:latin typeface="Times New Roman"/>
                <a:cs typeface="Times New Roman"/>
              </a:rPr>
              <a:t>vásárolt </a:t>
            </a:r>
            <a:r>
              <a:rPr dirty="0" sz="1200">
                <a:latin typeface="Times New Roman"/>
                <a:cs typeface="Times New Roman"/>
              </a:rPr>
              <a:t>RTK-korrekció </a:t>
            </a:r>
            <a:r>
              <a:rPr dirty="0" sz="1200" spc="-5">
                <a:latin typeface="Times New Roman"/>
                <a:cs typeface="Times New Roman"/>
              </a:rPr>
              <a:t>esetén szintén jelentős éves összeget  fogunk </a:t>
            </a:r>
            <a:r>
              <a:rPr dirty="0" sz="1200">
                <a:latin typeface="Times New Roman"/>
                <a:cs typeface="Times New Roman"/>
              </a:rPr>
              <a:t>kifizetni a</a:t>
            </a:r>
            <a:r>
              <a:rPr dirty="0" sz="1200" spc="-5">
                <a:latin typeface="Times New Roman"/>
                <a:cs typeface="Times New Roman"/>
              </a:rPr>
              <a:t> szolgáltatásért.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</a:rPr>
              <a:t>3.1 Az automata </a:t>
            </a:r>
            <a:r>
              <a:rPr dirty="0" sz="1200" spc="-5" b="1" i="1">
                <a:latin typeface="Times New Roman"/>
                <a:cs typeface="Times New Roman"/>
              </a:rPr>
              <a:t>kormányzási rendszerek </a:t>
            </a:r>
            <a:r>
              <a:rPr dirty="0" sz="1200" b="1" i="1">
                <a:latin typeface="Times New Roman"/>
                <a:cs typeface="Times New Roman"/>
              </a:rPr>
              <a:t>fő </a:t>
            </a:r>
            <a:r>
              <a:rPr dirty="0" sz="1200" spc="-5" b="1" i="1">
                <a:latin typeface="Times New Roman"/>
                <a:cs typeface="Times New Roman"/>
              </a:rPr>
              <a:t>feladata</a:t>
            </a:r>
            <a:endParaRPr sz="12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600"/>
              </a:spcBef>
            </a:pP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kormányzási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rendszerek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fő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feladata,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hogy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erőgép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hátsó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tengelyének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közepét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tudja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talajszintre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vetítve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kijelölt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egyenesen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spc="-5">
                <a:latin typeface="Times New Roman"/>
                <a:cs typeface="Times New Roman"/>
              </a:rPr>
              <a:t>tartani.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8088" y="426212"/>
            <a:ext cx="8779510" cy="13182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350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901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607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348865" marR="366204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4129404" marR="5080" indent="-4117340">
              <a:lnSpc>
                <a:spcPct val="110800"/>
              </a:lnSpc>
            </a:pPr>
            <a:r>
              <a:rPr dirty="0" sz="1200" spc="-5">
                <a:latin typeface="Times New Roman"/>
                <a:cs typeface="Times New Roman"/>
              </a:rPr>
              <a:t>A „Digitális kompetenciák </a:t>
            </a:r>
            <a:r>
              <a:rPr dirty="0" sz="1200">
                <a:latin typeface="Times New Roman"/>
                <a:cs typeface="Times New Roman"/>
              </a:rPr>
              <a:t>a középfokú </a:t>
            </a:r>
            <a:r>
              <a:rPr dirty="0" sz="1200" spc="-5">
                <a:latin typeface="Times New Roman"/>
                <a:cs typeface="Times New Roman"/>
              </a:rPr>
              <a:t>mezőgazdasági szakképzésben, </a:t>
            </a:r>
            <a:r>
              <a:rPr dirty="0" sz="1200">
                <a:latin typeface="Times New Roman"/>
                <a:cs typeface="Times New Roman"/>
              </a:rPr>
              <a:t>jó </a:t>
            </a:r>
            <a:r>
              <a:rPr dirty="0" sz="1200" spc="-5">
                <a:latin typeface="Times New Roman"/>
                <a:cs typeface="Times New Roman"/>
              </a:rPr>
              <a:t>gyakorlatok </a:t>
            </a:r>
            <a:r>
              <a:rPr dirty="0" sz="1200">
                <a:latin typeface="Times New Roman"/>
                <a:cs typeface="Times New Roman"/>
              </a:rPr>
              <a:t>bemutatása a vidéki </a:t>
            </a:r>
            <a:r>
              <a:rPr dirty="0" sz="1200" spc="-5">
                <a:latin typeface="Times New Roman"/>
                <a:cs typeface="Times New Roman"/>
              </a:rPr>
              <a:t>gazdálkodás </a:t>
            </a:r>
            <a:r>
              <a:rPr dirty="0" sz="1200">
                <a:latin typeface="Times New Roman"/>
                <a:cs typeface="Times New Roman"/>
              </a:rPr>
              <a:t>keretében” </a:t>
            </a:r>
            <a:r>
              <a:rPr dirty="0" sz="1200" spc="-5">
                <a:latin typeface="Times New Roman"/>
                <a:cs typeface="Times New Roman"/>
              </a:rPr>
              <a:t>című </a:t>
            </a:r>
            <a:r>
              <a:rPr dirty="0" sz="1200">
                <a:latin typeface="Times New Roman"/>
                <a:cs typeface="Times New Roman"/>
              </a:rPr>
              <a:t>Pilot-  </a:t>
            </a:r>
            <a:r>
              <a:rPr dirty="0" sz="1200" spc="-5">
                <a:latin typeface="Times New Roman"/>
                <a:cs typeface="Times New Roman"/>
              </a:rPr>
              <a:t>program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171315" y="2934436"/>
            <a:ext cx="2353945" cy="101917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625"/>
              </a:spcBef>
            </a:pPr>
            <a:r>
              <a:rPr dirty="0" sz="1400" spc="-30" b="1">
                <a:latin typeface="Times New Roman"/>
                <a:cs typeface="Times New Roman"/>
              </a:rPr>
              <a:t>Készítette: Kuris</a:t>
            </a:r>
            <a:r>
              <a:rPr dirty="0" sz="1400" spc="-11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Árpád</a:t>
            </a:r>
            <a:endParaRPr sz="1400">
              <a:latin typeface="Times New Roman"/>
              <a:cs typeface="Times New Roman"/>
            </a:endParaRPr>
          </a:p>
          <a:p>
            <a:pPr marL="1130935">
              <a:lnSpc>
                <a:spcPct val="100000"/>
              </a:lnSpc>
              <a:spcBef>
                <a:spcPts val="530"/>
              </a:spcBef>
            </a:pPr>
            <a:r>
              <a:rPr dirty="0" sz="1400" spc="-30" b="1">
                <a:latin typeface="Times New Roman"/>
                <a:cs typeface="Times New Roman"/>
              </a:rPr>
              <a:t>Sztolarik</a:t>
            </a:r>
            <a:r>
              <a:rPr dirty="0" sz="1400" spc="-100" b="1">
                <a:latin typeface="Times New Roman"/>
                <a:cs typeface="Times New Roman"/>
              </a:rPr>
              <a:t> </a:t>
            </a:r>
            <a:r>
              <a:rPr dirty="0" sz="1400" spc="-30" b="1">
                <a:latin typeface="Times New Roman"/>
                <a:cs typeface="Times New Roman"/>
              </a:rPr>
              <a:t>Dániel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400" spc="-30" b="1">
                <a:latin typeface="Times New Roman"/>
                <a:cs typeface="Times New Roman"/>
              </a:rPr>
              <a:t>Lektorálta: Soós-Győrffy</a:t>
            </a:r>
            <a:r>
              <a:rPr dirty="0" sz="1400" spc="-155" b="1">
                <a:latin typeface="Times New Roman"/>
                <a:cs typeface="Times New Roman"/>
              </a:rPr>
              <a:t> </a:t>
            </a:r>
            <a:r>
              <a:rPr dirty="0" sz="1400" spc="-30" b="1">
                <a:latin typeface="Times New Roman"/>
                <a:cs typeface="Times New Roman"/>
              </a:rPr>
              <a:t>Csaba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89365" cy="36353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033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584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760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538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lvl="1" marL="241300" indent="-228600">
              <a:lnSpc>
                <a:spcPct val="100000"/>
              </a:lnSpc>
              <a:buAutoNum type="arabicPeriod" startAt="2"/>
              <a:tabLst>
                <a:tab pos="24130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Automata </a:t>
            </a:r>
            <a:r>
              <a:rPr dirty="0" sz="1200" spc="-5" b="1" i="1">
                <a:latin typeface="Times New Roman"/>
                <a:cs typeface="Times New Roman"/>
              </a:rPr>
              <a:t>kormányzási </a:t>
            </a:r>
            <a:r>
              <a:rPr dirty="0" sz="1200" b="1" i="1">
                <a:latin typeface="Times New Roman"/>
                <a:cs typeface="Times New Roman"/>
              </a:rPr>
              <a:t>típusok</a:t>
            </a:r>
            <a:endParaRPr sz="12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61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beavatkozó és vezérlőegységek kombinációja </a:t>
            </a:r>
            <a:r>
              <a:rPr dirty="0" sz="1200">
                <a:latin typeface="Times New Roman"/>
                <a:cs typeface="Times New Roman"/>
              </a:rPr>
              <a:t>alapján </a:t>
            </a:r>
            <a:r>
              <a:rPr dirty="0" sz="1200" spc="-5">
                <a:latin typeface="Times New Roman"/>
                <a:cs typeface="Times New Roman"/>
              </a:rPr>
              <a:t>elkülöníthetők </a:t>
            </a:r>
            <a:r>
              <a:rPr dirty="0" sz="1200">
                <a:latin typeface="Times New Roman"/>
                <a:cs typeface="Times New Roman"/>
              </a:rPr>
              <a:t>az </a:t>
            </a:r>
            <a:r>
              <a:rPr dirty="0" sz="1200" spc="-5">
                <a:latin typeface="Times New Roman"/>
                <a:cs typeface="Times New Roman"/>
              </a:rPr>
              <a:t>alábbi automata kormányzási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típusok:</a:t>
            </a:r>
            <a:endParaRPr sz="1200">
              <a:latin typeface="Times New Roman"/>
              <a:cs typeface="Times New Roman"/>
            </a:endParaRPr>
          </a:p>
          <a:p>
            <a:pPr lvl="2" marL="829310" indent="-457834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829310" algn="l"/>
                <a:tab pos="829944" algn="l"/>
              </a:tabLst>
            </a:pPr>
            <a:r>
              <a:rPr dirty="0" sz="1200" spc="-5">
                <a:latin typeface="Times New Roman"/>
                <a:cs typeface="Times New Roman"/>
              </a:rPr>
              <a:t>dörzskerekes </a:t>
            </a:r>
            <a:r>
              <a:rPr dirty="0" sz="1200">
                <a:latin typeface="Times New Roman"/>
                <a:cs typeface="Times New Roman"/>
              </a:rPr>
              <a:t>automata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kormányok,</a:t>
            </a:r>
            <a:endParaRPr sz="1200">
              <a:latin typeface="Times New Roman"/>
              <a:cs typeface="Times New Roman"/>
            </a:endParaRPr>
          </a:p>
          <a:p>
            <a:pPr lvl="2" marL="829310" indent="-457834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829310" algn="l"/>
                <a:tab pos="829944" algn="l"/>
              </a:tabLst>
            </a:pPr>
            <a:r>
              <a:rPr dirty="0" sz="1200" spc="-5">
                <a:latin typeface="Times New Roman"/>
                <a:cs typeface="Times New Roman"/>
              </a:rPr>
              <a:t>kormányoszlopra felrakható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kormányautomatikák,</a:t>
            </a:r>
            <a:endParaRPr sz="1200">
              <a:latin typeface="Times New Roman"/>
              <a:cs typeface="Times New Roman"/>
            </a:endParaRPr>
          </a:p>
          <a:p>
            <a:pPr lvl="2" marL="829310" indent="-45783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829310" algn="l"/>
                <a:tab pos="829944" algn="l"/>
              </a:tabLst>
            </a:pPr>
            <a:r>
              <a:rPr dirty="0" sz="1200" spc="-5">
                <a:latin typeface="Times New Roman"/>
                <a:cs typeface="Times New Roman"/>
              </a:rPr>
              <a:t>utólagosan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hidraulikába épített robotpilóta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rendszerek,</a:t>
            </a:r>
            <a:endParaRPr sz="1200">
              <a:latin typeface="Times New Roman"/>
              <a:cs typeface="Times New Roman"/>
            </a:endParaRPr>
          </a:p>
          <a:p>
            <a:pPr lvl="2" marL="829310" indent="-457834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829310" algn="l"/>
                <a:tab pos="829944" algn="l"/>
              </a:tabLst>
            </a:pPr>
            <a:r>
              <a:rPr dirty="0" sz="1200" spc="-5">
                <a:latin typeface="Times New Roman"/>
                <a:cs typeface="Times New Roman"/>
              </a:rPr>
              <a:t>gyári hidraulikába épített robotpilóta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i="1">
                <a:latin typeface="Times New Roman"/>
                <a:cs typeface="Times New Roman"/>
              </a:rPr>
              <a:t>3.2.1	</a:t>
            </a:r>
            <a:r>
              <a:rPr dirty="0" sz="1200" spc="-5" i="1">
                <a:latin typeface="Times New Roman"/>
                <a:cs typeface="Times New Roman"/>
              </a:rPr>
              <a:t>Dörzskerekes </a:t>
            </a:r>
            <a:r>
              <a:rPr dirty="0" sz="1200" i="1">
                <a:latin typeface="Times New Roman"/>
                <a:cs typeface="Times New Roman"/>
              </a:rPr>
              <a:t>automata</a:t>
            </a:r>
            <a:r>
              <a:rPr dirty="0" sz="1200" spc="-5" i="1">
                <a:latin typeface="Times New Roman"/>
                <a:cs typeface="Times New Roman"/>
              </a:rPr>
              <a:t> kormányok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3300"/>
              </a:lnSpc>
              <a:spcBef>
                <a:spcPts val="15"/>
              </a:spcBef>
            </a:pPr>
            <a:r>
              <a:rPr dirty="0" sz="1200" spc="-5" b="1">
                <a:latin typeface="Times New Roman"/>
                <a:cs typeface="Times New Roman"/>
              </a:rPr>
              <a:t>Dörzskerekes </a:t>
            </a:r>
            <a:r>
              <a:rPr dirty="0" sz="1200" b="1">
                <a:latin typeface="Times New Roman"/>
                <a:cs typeface="Times New Roman"/>
              </a:rPr>
              <a:t>robotpilóta. </a:t>
            </a:r>
            <a:r>
              <a:rPr dirty="0" sz="1200">
                <a:latin typeface="Times New Roman"/>
                <a:cs typeface="Times New Roman"/>
              </a:rPr>
              <a:t>A robotpilóta a </a:t>
            </a:r>
            <a:r>
              <a:rPr dirty="0" sz="1200" spc="-5">
                <a:latin typeface="Times New Roman"/>
                <a:cs typeface="Times New Roman"/>
              </a:rPr>
              <a:t>dőlésszög-kompenzációnak </a:t>
            </a:r>
            <a:r>
              <a:rPr dirty="0" sz="1200">
                <a:latin typeface="Times New Roman"/>
                <a:cs typeface="Times New Roman"/>
              </a:rPr>
              <a:t>köszönhetően jól </a:t>
            </a:r>
            <a:r>
              <a:rPr dirty="0" sz="1200" spc="-5">
                <a:latin typeface="Times New Roman"/>
                <a:cs typeface="Times New Roman"/>
              </a:rPr>
              <a:t>boldogul akár hegyes-völgyes területeken </a:t>
            </a:r>
            <a:r>
              <a:rPr dirty="0" sz="1200">
                <a:latin typeface="Times New Roman"/>
                <a:cs typeface="Times New Roman"/>
              </a:rPr>
              <a:t>is,  </a:t>
            </a:r>
            <a:r>
              <a:rPr dirty="0" sz="1200" spc="-5">
                <a:latin typeface="Times New Roman"/>
                <a:cs typeface="Times New Roman"/>
              </a:rPr>
              <a:t>mivel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kalibrálás során megtanulja az erőgép kormányrendszerének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holtjátékát.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„EZ </a:t>
            </a:r>
            <a:r>
              <a:rPr dirty="0" sz="1200" spc="-5" i="1">
                <a:latin typeface="Times New Roman"/>
                <a:cs typeface="Times New Roman"/>
              </a:rPr>
              <a:t>Pilot” </a:t>
            </a:r>
            <a:r>
              <a:rPr dirty="0" sz="1200" i="1">
                <a:latin typeface="Times New Roman"/>
                <a:cs typeface="Times New Roman"/>
              </a:rPr>
              <a:t>a legújabb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kormányautomatika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6182" y="5819394"/>
            <a:ext cx="258826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9.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New </a:t>
            </a:r>
            <a:r>
              <a:rPr dirty="0" sz="1200" spc="-5">
                <a:latin typeface="Times New Roman"/>
                <a:cs typeface="Times New Roman"/>
              </a:rPr>
              <a:t>Holland </a:t>
            </a:r>
            <a:r>
              <a:rPr dirty="0" sz="1200">
                <a:latin typeface="Times New Roman"/>
                <a:cs typeface="Times New Roman"/>
              </a:rPr>
              <a:t>kormány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automatika</a:t>
            </a:r>
            <a:endParaRPr sz="1200">
              <a:latin typeface="Times New Roman"/>
              <a:cs typeface="Times New Roman"/>
            </a:endParaRPr>
          </a:p>
          <a:p>
            <a:pPr marL="271780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www.agrotec.hu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3457" y="5819394"/>
            <a:ext cx="2091689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10.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Dörzskerekes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robotpilóta</a:t>
            </a:r>
            <a:endParaRPr sz="1200">
              <a:latin typeface="Times New Roman"/>
              <a:cs typeface="Times New Roman"/>
            </a:endParaRPr>
          </a:p>
          <a:p>
            <a:pPr algn="ctr" marL="1270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 :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www.agrotec.hu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1533" y="6323787"/>
            <a:ext cx="61023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Előnyök: fejlettebb </a:t>
            </a:r>
            <a:r>
              <a:rPr dirty="0" sz="1200">
                <a:latin typeface="Times New Roman"/>
                <a:cs typeface="Times New Roman"/>
              </a:rPr>
              <a:t>dőléskompenzálás, </a:t>
            </a:r>
            <a:r>
              <a:rPr dirty="0" sz="1200" spc="-5">
                <a:latin typeface="Times New Roman"/>
                <a:cs typeface="Times New Roman"/>
              </a:rPr>
              <a:t>gyorsabb reakció, pontosabb kormányzás, </a:t>
            </a:r>
            <a:r>
              <a:rPr dirty="0" sz="1200">
                <a:latin typeface="Times New Roman"/>
                <a:cs typeface="Times New Roman"/>
              </a:rPr>
              <a:t>kisebb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helyigény.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6244" y="4140708"/>
            <a:ext cx="2418588" cy="1629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71064" y="4304211"/>
            <a:ext cx="1524655" cy="13890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5628005" cy="11188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16039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22606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316484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Dörzskerekes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robotpilóta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546119"/>
            <a:ext cx="7145020" cy="53657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144520">
              <a:lnSpc>
                <a:spcPct val="100000"/>
              </a:lnSpc>
              <a:spcBef>
                <a:spcPts val="705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https://www.youtube.com/watch?v=NbAdAGZ6Ipw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200" spc="-5">
                <a:latin typeface="Times New Roman"/>
                <a:cs typeface="Times New Roman"/>
              </a:rPr>
              <a:t>EZ-Steer </a:t>
            </a:r>
            <a:r>
              <a:rPr dirty="0" sz="1200">
                <a:latin typeface="Times New Roman"/>
                <a:cs typeface="Times New Roman"/>
              </a:rPr>
              <a:t>– a flexibilis </a:t>
            </a:r>
            <a:r>
              <a:rPr dirty="0" sz="1200" spc="-5">
                <a:latin typeface="Times New Roman"/>
                <a:cs typeface="Times New Roman"/>
              </a:rPr>
              <a:t>megoldás. A New </a:t>
            </a:r>
            <a:r>
              <a:rPr dirty="0" sz="1200">
                <a:latin typeface="Times New Roman"/>
                <a:cs typeface="Times New Roman"/>
              </a:rPr>
              <a:t>Holland </a:t>
            </a:r>
            <a:r>
              <a:rPr dirty="0" sz="1200" spc="-5">
                <a:latin typeface="Times New Roman"/>
                <a:cs typeface="Times New Roman"/>
              </a:rPr>
              <a:t>EZ-Steer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kormánykeréken </a:t>
            </a:r>
            <a:r>
              <a:rPr dirty="0" sz="1200">
                <a:latin typeface="Times New Roman"/>
                <a:cs typeface="Times New Roman"/>
              </a:rPr>
              <a:t>beavatkozó, </a:t>
            </a:r>
            <a:r>
              <a:rPr dirty="0" sz="1200" spc="-5">
                <a:latin typeface="Times New Roman"/>
                <a:cs typeface="Times New Roman"/>
              </a:rPr>
              <a:t>dörzskerekes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robotpilóta.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1932" y="1988820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60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7944" y="2039112"/>
            <a:ext cx="4415028" cy="2482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5628005" cy="11188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16039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22606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316484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Automatikus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kormányzás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5595" y="4599813"/>
            <a:ext cx="29013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https://www.youtube.com/watch?v=BcYq7ZHdffU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5021960"/>
            <a:ext cx="4796790" cy="167068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200" spc="-5">
                <a:latin typeface="Times New Roman"/>
                <a:cs typeface="Times New Roman"/>
              </a:rPr>
              <a:t>Használatukkal: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>
                <a:latin typeface="Times New Roman"/>
                <a:cs typeface="Times New Roman"/>
              </a:rPr>
              <a:t>javul a </a:t>
            </a:r>
            <a:r>
              <a:rPr dirty="0" sz="1200" spc="-5">
                <a:latin typeface="Times New Roman"/>
                <a:cs typeface="Times New Roman"/>
              </a:rPr>
              <a:t>csatlakozási pontosság, </a:t>
            </a:r>
            <a:r>
              <a:rPr dirty="0" sz="1200">
                <a:latin typeface="Times New Roman"/>
                <a:cs typeface="Times New Roman"/>
              </a:rPr>
              <a:t>valamint a </a:t>
            </a:r>
            <a:r>
              <a:rPr dirty="0" sz="1200" spc="-5">
                <a:latin typeface="Times New Roman"/>
                <a:cs typeface="Times New Roman"/>
              </a:rPr>
              <a:t>munkaszélesség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kihasználása,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>
                <a:latin typeface="Times New Roman"/>
                <a:cs typeface="Times New Roman"/>
              </a:rPr>
              <a:t>nő 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területteljesítmény,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1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 spc="-5">
                <a:latin typeface="Times New Roman"/>
                <a:cs typeface="Times New Roman"/>
              </a:rPr>
              <a:t>csökken az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üzemanyag-felhasználás,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 spc="-5">
                <a:latin typeface="Times New Roman"/>
                <a:cs typeface="Times New Roman"/>
              </a:rPr>
              <a:t>csökken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növényzet sérülésének lehetősége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gépkezelő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terhelése,</a:t>
            </a:r>
            <a:endParaRPr sz="1200">
              <a:latin typeface="Times New Roman"/>
              <a:cs typeface="Times New Roman"/>
            </a:endParaRPr>
          </a:p>
          <a:p>
            <a:pPr lvl="1" marL="2710815" indent="-25527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2710180" algn="l"/>
                <a:tab pos="2710815" algn="l"/>
              </a:tabLst>
            </a:pPr>
            <a:r>
              <a:rPr dirty="0" sz="1200">
                <a:latin typeface="Times New Roman"/>
                <a:cs typeface="Times New Roman"/>
              </a:rPr>
              <a:t>javul a munka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minősége.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1235" y="1889760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799"/>
                </a:moveTo>
                <a:lnTo>
                  <a:pt x="4607052" y="2590799"/>
                </a:lnTo>
                <a:lnTo>
                  <a:pt x="4607052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7248" y="1938528"/>
            <a:ext cx="4416552" cy="2484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88095" cy="21570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6842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393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633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411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algn="just" marL="12700" marR="5080" indent="449580">
              <a:lnSpc>
                <a:spcPct val="143700"/>
              </a:lnSpc>
              <a:spcBef>
                <a:spcPts val="434"/>
              </a:spcBef>
            </a:pPr>
            <a:r>
              <a:rPr dirty="0" sz="1200" spc="-5">
                <a:latin typeface="Times New Roman"/>
                <a:cs typeface="Times New Roman"/>
              </a:rPr>
              <a:t>Régi </a:t>
            </a:r>
            <a:r>
              <a:rPr dirty="0" sz="1200">
                <a:latin typeface="Times New Roman"/>
                <a:cs typeface="Times New Roman"/>
              </a:rPr>
              <a:t>modell, </a:t>
            </a:r>
            <a:r>
              <a:rPr dirty="0" sz="1200" spc="5">
                <a:latin typeface="Times New Roman"/>
                <a:cs typeface="Times New Roman"/>
              </a:rPr>
              <a:t>mely </a:t>
            </a:r>
            <a:r>
              <a:rPr dirty="0" sz="1200" spc="-5">
                <a:latin typeface="Times New Roman"/>
                <a:cs typeface="Times New Roman"/>
              </a:rPr>
              <a:t>esetén az automata kormányzást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>
                <a:latin typeface="Times New Roman"/>
                <a:cs typeface="Times New Roman"/>
              </a:rPr>
              <a:t>külső motor végzi </a:t>
            </a:r>
            <a:r>
              <a:rPr dirty="0" sz="1200" spc="-5">
                <a:latin typeface="Times New Roman"/>
                <a:cs typeface="Times New Roman"/>
              </a:rPr>
              <a:t>el, </a:t>
            </a:r>
            <a:r>
              <a:rPr dirty="0" sz="1200">
                <a:latin typeface="Times New Roman"/>
                <a:cs typeface="Times New Roman"/>
              </a:rPr>
              <a:t>amely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 spc="-5">
                <a:latin typeface="Times New Roman"/>
                <a:cs typeface="Times New Roman"/>
              </a:rPr>
              <a:t>dörzskerékkel adja át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meghajtást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gyári  kormánykeréknek.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vezérlőegység két </a:t>
            </a:r>
            <a:r>
              <a:rPr dirty="0" sz="1200">
                <a:latin typeface="Times New Roman"/>
                <a:cs typeface="Times New Roman"/>
              </a:rPr>
              <a:t>tengelyre optimalizált. </a:t>
            </a:r>
            <a:r>
              <a:rPr dirty="0" sz="1200" spc="-5">
                <a:latin typeface="Times New Roman"/>
                <a:cs typeface="Times New Roman"/>
              </a:rPr>
              <a:t>Szögjeladót ez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megoldás </a:t>
            </a:r>
            <a:r>
              <a:rPr dirty="0" sz="1200">
                <a:latin typeface="Times New Roman"/>
                <a:cs typeface="Times New Roman"/>
              </a:rPr>
              <a:t>általában </a:t>
            </a:r>
            <a:r>
              <a:rPr dirty="0" sz="1200" spc="-5">
                <a:latin typeface="Times New Roman"/>
                <a:cs typeface="Times New Roman"/>
              </a:rPr>
              <a:t>nem tartalmaz, </a:t>
            </a:r>
            <a:r>
              <a:rPr dirty="0" sz="1200">
                <a:latin typeface="Times New Roman"/>
                <a:cs typeface="Times New Roman"/>
              </a:rPr>
              <a:t>így nem is </a:t>
            </a:r>
            <a:r>
              <a:rPr dirty="0" sz="1200" spc="-5">
                <a:latin typeface="Times New Roman"/>
                <a:cs typeface="Times New Roman"/>
              </a:rPr>
              <a:t>annyira </a:t>
            </a:r>
            <a:r>
              <a:rPr dirty="0" sz="1200">
                <a:latin typeface="Times New Roman"/>
                <a:cs typeface="Times New Roman"/>
              </a:rPr>
              <a:t>pontos,  mint </a:t>
            </a:r>
            <a:r>
              <a:rPr dirty="0" sz="1200" spc="-5">
                <a:latin typeface="Times New Roman"/>
                <a:cs typeface="Times New Roman"/>
              </a:rPr>
              <a:t>fejlettebb társai. Könnyen, gyorsan felhelyezhető, </a:t>
            </a:r>
            <a:r>
              <a:rPr dirty="0" sz="1200">
                <a:latin typeface="Times New Roman"/>
                <a:cs typeface="Times New Roman"/>
              </a:rPr>
              <a:t>így akár több </a:t>
            </a:r>
            <a:r>
              <a:rPr dirty="0" sz="1200" spc="-5">
                <a:latin typeface="Times New Roman"/>
                <a:cs typeface="Times New Roman"/>
              </a:rPr>
              <a:t>gépbe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egyszerűen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kihasználható.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200" i="1">
                <a:latin typeface="Times New Roman"/>
                <a:cs typeface="Times New Roman"/>
              </a:rPr>
              <a:t>3.2.2. </a:t>
            </a:r>
            <a:r>
              <a:rPr dirty="0" sz="1200" spc="-5" i="1">
                <a:latin typeface="Times New Roman"/>
                <a:cs typeface="Times New Roman"/>
              </a:rPr>
              <a:t>Kormányoszlopra felrakható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kormányautomatikák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69207" y="5553836"/>
            <a:ext cx="29152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https://www.youtube.com/watch?v=zT323t9hQBg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235" y="2918460"/>
            <a:ext cx="4607560" cy="2592705"/>
          </a:xfrm>
          <a:custGeom>
            <a:avLst/>
            <a:gdLst/>
            <a:ahLst/>
            <a:cxnLst/>
            <a:rect l="l" t="t" r="r" b="b"/>
            <a:pathLst>
              <a:path w="4607559" h="2592704">
                <a:moveTo>
                  <a:pt x="0" y="2592323"/>
                </a:moveTo>
                <a:lnTo>
                  <a:pt x="4607052" y="2592323"/>
                </a:lnTo>
                <a:lnTo>
                  <a:pt x="4607052" y="0"/>
                </a:lnTo>
                <a:lnTo>
                  <a:pt x="0" y="0"/>
                </a:lnTo>
                <a:lnTo>
                  <a:pt x="0" y="259232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7248" y="2968752"/>
            <a:ext cx="4416552" cy="2484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76827" y="4325492"/>
            <a:ext cx="29013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7"/>
              </a:rPr>
              <a:t>https://www.youtube.com/watch?v=6Nk7f9oFAzg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31235" y="1691640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7248" y="1741932"/>
            <a:ext cx="4416552" cy="24825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700" y="3994530"/>
            <a:ext cx="8890000" cy="25634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123565">
              <a:lnSpc>
                <a:spcPct val="100000"/>
              </a:lnSpc>
              <a:spcBef>
                <a:spcPts val="105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7"/>
              </a:rPr>
              <a:t>https://www.youtube.com/watch?v=F3CqWVGO1uk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43800"/>
              </a:lnSpc>
              <a:spcBef>
                <a:spcPts val="825"/>
              </a:spcBef>
            </a:pPr>
            <a:r>
              <a:rPr dirty="0" sz="1200" spc="-5">
                <a:latin typeface="Times New Roman"/>
                <a:cs typeface="Times New Roman"/>
              </a:rPr>
              <a:t>Bár ezek felszerelését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sokszor </a:t>
            </a:r>
            <a:r>
              <a:rPr dirty="0" sz="1200">
                <a:latin typeface="Times New Roman"/>
                <a:cs typeface="Times New Roman"/>
              </a:rPr>
              <a:t>úgy </a:t>
            </a:r>
            <a:r>
              <a:rPr dirty="0" sz="1200" spc="-5">
                <a:latin typeface="Times New Roman"/>
                <a:cs typeface="Times New Roman"/>
              </a:rPr>
              <a:t>hirdetik meg,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 spc="-5">
                <a:latin typeface="Times New Roman"/>
                <a:cs typeface="Times New Roman"/>
              </a:rPr>
              <a:t>egyszerűen elvégezhető, azért nem árt erre </a:t>
            </a:r>
            <a:r>
              <a:rPr dirty="0" sz="1200" spc="5">
                <a:latin typeface="Times New Roman"/>
                <a:cs typeface="Times New Roman"/>
              </a:rPr>
              <a:t>néhány </a:t>
            </a:r>
            <a:r>
              <a:rPr dirty="0" sz="1200" spc="-5">
                <a:latin typeface="Times New Roman"/>
                <a:cs typeface="Times New Roman"/>
              </a:rPr>
              <a:t>órát rászánni. Az erőgépek gyári  kormánykerekét minden esetben </a:t>
            </a:r>
            <a:r>
              <a:rPr dirty="0" sz="1200">
                <a:latin typeface="Times New Roman"/>
                <a:cs typeface="Times New Roman"/>
              </a:rPr>
              <a:t>ki kell </a:t>
            </a:r>
            <a:r>
              <a:rPr dirty="0" sz="1200" spc="-5">
                <a:latin typeface="Times New Roman"/>
                <a:cs typeface="Times New Roman"/>
              </a:rPr>
              <a:t>szerelni </a:t>
            </a:r>
            <a:r>
              <a:rPr dirty="0" sz="1200">
                <a:latin typeface="Times New Roman"/>
                <a:cs typeface="Times New Roman"/>
              </a:rPr>
              <a:t>(ez szokta </a:t>
            </a:r>
            <a:r>
              <a:rPr dirty="0" sz="1200" spc="-5">
                <a:latin typeface="Times New Roman"/>
                <a:cs typeface="Times New Roman"/>
              </a:rPr>
              <a:t>általában </a:t>
            </a:r>
            <a:r>
              <a:rPr dirty="0" sz="1200">
                <a:latin typeface="Times New Roman"/>
                <a:cs typeface="Times New Roman"/>
              </a:rPr>
              <a:t>a legtöbb időt </a:t>
            </a:r>
            <a:r>
              <a:rPr dirty="0" sz="1200" spc="-5">
                <a:latin typeface="Times New Roman"/>
                <a:cs typeface="Times New Roman"/>
              </a:rPr>
              <a:t>elvinni </a:t>
            </a:r>
            <a:r>
              <a:rPr dirty="0" sz="1200">
                <a:latin typeface="Times New Roman"/>
                <a:cs typeface="Times New Roman"/>
              </a:rPr>
              <a:t>egy-egy </a:t>
            </a:r>
            <a:r>
              <a:rPr dirty="0" sz="1200" spc="-5">
                <a:latin typeface="Times New Roman"/>
                <a:cs typeface="Times New Roman"/>
              </a:rPr>
              <a:t>régebbi gép </a:t>
            </a:r>
            <a:r>
              <a:rPr dirty="0" sz="1200">
                <a:latin typeface="Times New Roman"/>
                <a:cs typeface="Times New Roman"/>
              </a:rPr>
              <a:t>esetében), </a:t>
            </a:r>
            <a:r>
              <a:rPr dirty="0" sz="1200" spc="-5">
                <a:latin typeface="Times New Roman"/>
                <a:cs typeface="Times New Roman"/>
              </a:rPr>
              <a:t>és </a:t>
            </a:r>
            <a:r>
              <a:rPr dirty="0" sz="1200">
                <a:latin typeface="Times New Roman"/>
                <a:cs typeface="Times New Roman"/>
              </a:rPr>
              <a:t>be </a:t>
            </a:r>
            <a:r>
              <a:rPr dirty="0" sz="1200" spc="-5">
                <a:latin typeface="Times New Roman"/>
                <a:cs typeface="Times New Roman"/>
              </a:rPr>
              <a:t>kell építeni </a:t>
            </a:r>
            <a:r>
              <a:rPr dirty="0" sz="1200">
                <a:latin typeface="Times New Roman"/>
                <a:cs typeface="Times New Roman"/>
              </a:rPr>
              <a:t>a  kormány </a:t>
            </a:r>
            <a:r>
              <a:rPr dirty="0" sz="1200" spc="-5">
                <a:latin typeface="Times New Roman"/>
                <a:cs typeface="Times New Roman"/>
              </a:rPr>
              <a:t>alá azt </a:t>
            </a:r>
            <a:r>
              <a:rPr dirty="0" sz="1200">
                <a:latin typeface="Times New Roman"/>
                <a:cs typeface="Times New Roman"/>
              </a:rPr>
              <a:t>a motort, mely a </a:t>
            </a:r>
            <a:r>
              <a:rPr dirty="0" sz="1200" spc="-5">
                <a:latin typeface="Times New Roman"/>
                <a:cs typeface="Times New Roman"/>
              </a:rPr>
              <a:t>kormányzást </a:t>
            </a:r>
            <a:r>
              <a:rPr dirty="0" sz="1200">
                <a:latin typeface="Times New Roman"/>
                <a:cs typeface="Times New Roman"/>
              </a:rPr>
              <a:t>végzi </a:t>
            </a:r>
            <a:r>
              <a:rPr dirty="0" sz="1200" spc="-5">
                <a:latin typeface="Times New Roman"/>
                <a:cs typeface="Times New Roman"/>
              </a:rPr>
              <a:t>majd.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vezérlőegység </a:t>
            </a:r>
            <a:r>
              <a:rPr dirty="0" sz="1200">
                <a:latin typeface="Times New Roman"/>
                <a:cs typeface="Times New Roman"/>
              </a:rPr>
              <a:t>akár három </a:t>
            </a:r>
            <a:r>
              <a:rPr dirty="0" sz="1200" spc="-5">
                <a:latin typeface="Times New Roman"/>
                <a:cs typeface="Times New Roman"/>
              </a:rPr>
              <a:t>tengelyre </a:t>
            </a:r>
            <a:r>
              <a:rPr dirty="0" sz="1200">
                <a:latin typeface="Times New Roman"/>
                <a:cs typeface="Times New Roman"/>
              </a:rPr>
              <a:t>vetített </a:t>
            </a:r>
            <a:r>
              <a:rPr dirty="0" sz="1200" spc="-5">
                <a:latin typeface="Times New Roman"/>
                <a:cs typeface="Times New Roman"/>
              </a:rPr>
              <a:t>dőléskompenzálót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tartalmazhat.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80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kormányzott </a:t>
            </a:r>
            <a:r>
              <a:rPr dirty="0" sz="1200">
                <a:latin typeface="Times New Roman"/>
                <a:cs typeface="Times New Roman"/>
              </a:rPr>
              <a:t>keréken </a:t>
            </a:r>
            <a:r>
              <a:rPr dirty="0" sz="1200" spc="-5">
                <a:latin typeface="Times New Roman"/>
                <a:cs typeface="Times New Roman"/>
              </a:rPr>
              <a:t>ezek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rendszerek általában nem tartalmaznak szögjeladót, </a:t>
            </a:r>
            <a:r>
              <a:rPr dirty="0" sz="1200">
                <a:latin typeface="Times New Roman"/>
                <a:cs typeface="Times New Roman"/>
              </a:rPr>
              <a:t>mely a </a:t>
            </a:r>
            <a:r>
              <a:rPr dirty="0" sz="1200" spc="-5">
                <a:latin typeface="Times New Roman"/>
                <a:cs typeface="Times New Roman"/>
              </a:rPr>
              <a:t>pontosság rovására megy.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>
                <a:latin typeface="Times New Roman"/>
                <a:cs typeface="Times New Roman"/>
              </a:rPr>
              <a:t>jól </a:t>
            </a:r>
            <a:r>
              <a:rPr dirty="0" sz="1200" spc="5">
                <a:latin typeface="Times New Roman"/>
                <a:cs typeface="Times New Roman"/>
              </a:rPr>
              <a:t>beállított 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kormányzással, talajviszonytól függetlenül </a:t>
            </a:r>
            <a:r>
              <a:rPr dirty="0" sz="1200">
                <a:latin typeface="Times New Roman"/>
                <a:cs typeface="Times New Roman"/>
              </a:rPr>
              <a:t>képes a </a:t>
            </a:r>
            <a:r>
              <a:rPr dirty="0" sz="1200" spc="-5">
                <a:latin typeface="Times New Roman"/>
                <a:cs typeface="Times New Roman"/>
              </a:rPr>
              <a:t>gépet </a:t>
            </a:r>
            <a:r>
              <a:rPr dirty="0" sz="1200" spc="5">
                <a:latin typeface="Times New Roman"/>
                <a:cs typeface="Times New Roman"/>
              </a:rPr>
              <a:t>5–8 </a:t>
            </a:r>
            <a:r>
              <a:rPr dirty="0" sz="1200" spc="-5">
                <a:latin typeface="Times New Roman"/>
                <a:cs typeface="Times New Roman"/>
              </a:rPr>
              <a:t>centiméteren belül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GPS által kijelölt elméleti egyenesen tartani. Ezekkel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típusokkal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fizetős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műholdas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korrekciók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szintjét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lehet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maradéktalanul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kihasználni.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Lehet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persze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RTK-val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használni,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teljesítőképességük  határait súrolja. Ha </a:t>
            </a:r>
            <a:r>
              <a:rPr dirty="0" sz="1200">
                <a:latin typeface="Times New Roman"/>
                <a:cs typeface="Times New Roman"/>
              </a:rPr>
              <a:t>a gépkezelő </a:t>
            </a:r>
            <a:r>
              <a:rPr dirty="0" sz="1200" spc="-5">
                <a:latin typeface="Times New Roman"/>
                <a:cs typeface="Times New Roman"/>
              </a:rPr>
              <a:t>aktívan részt </a:t>
            </a:r>
            <a:r>
              <a:rPr dirty="0" sz="1200">
                <a:latin typeface="Times New Roman"/>
                <a:cs typeface="Times New Roman"/>
              </a:rPr>
              <a:t>vesz a </a:t>
            </a:r>
            <a:r>
              <a:rPr dirty="0" sz="1200" spc="-5">
                <a:latin typeface="Times New Roman"/>
                <a:cs typeface="Times New Roman"/>
              </a:rPr>
              <a:t>kormányzás </a:t>
            </a:r>
            <a:r>
              <a:rPr dirty="0" sz="1200">
                <a:latin typeface="Times New Roman"/>
                <a:cs typeface="Times New Roman"/>
              </a:rPr>
              <a:t>finomításában, </a:t>
            </a:r>
            <a:r>
              <a:rPr dirty="0" sz="1200" spc="-5">
                <a:latin typeface="Times New Roman"/>
                <a:cs typeface="Times New Roman"/>
              </a:rPr>
              <a:t>akkor stabilan </a:t>
            </a:r>
            <a:r>
              <a:rPr dirty="0" sz="1200">
                <a:latin typeface="Times New Roman"/>
                <a:cs typeface="Times New Roman"/>
              </a:rPr>
              <a:t>5 </a:t>
            </a:r>
            <a:r>
              <a:rPr dirty="0" sz="1200" spc="-5">
                <a:latin typeface="Times New Roman"/>
                <a:cs typeface="Times New Roman"/>
              </a:rPr>
              <a:t>centiméter alá lehet </a:t>
            </a:r>
            <a:r>
              <a:rPr dirty="0" sz="1200">
                <a:latin typeface="Times New Roman"/>
                <a:cs typeface="Times New Roman"/>
              </a:rPr>
              <a:t>csökkenteni a hibát, így már  </a:t>
            </a:r>
            <a:r>
              <a:rPr dirty="0" sz="1200" spc="-5">
                <a:latin typeface="Times New Roman"/>
                <a:cs typeface="Times New Roman"/>
              </a:rPr>
              <a:t>érdemes fejleszteni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GPS-t </a:t>
            </a:r>
            <a:r>
              <a:rPr dirty="0" sz="1200">
                <a:latin typeface="Times New Roman"/>
                <a:cs typeface="Times New Roman"/>
              </a:rPr>
              <a:t>az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RTK-pontosságig.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31235" y="1359408"/>
            <a:ext cx="4607560" cy="2592705"/>
          </a:xfrm>
          <a:custGeom>
            <a:avLst/>
            <a:gdLst/>
            <a:ahLst/>
            <a:cxnLst/>
            <a:rect l="l" t="t" r="r" b="b"/>
            <a:pathLst>
              <a:path w="4607559" h="2592704">
                <a:moveTo>
                  <a:pt x="0" y="2592324"/>
                </a:moveTo>
                <a:lnTo>
                  <a:pt x="4607052" y="2592324"/>
                </a:lnTo>
                <a:lnTo>
                  <a:pt x="4607052" y="0"/>
                </a:lnTo>
                <a:lnTo>
                  <a:pt x="0" y="0"/>
                </a:lnTo>
                <a:lnTo>
                  <a:pt x="0" y="25923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7248" y="1409700"/>
            <a:ext cx="4416552" cy="2484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5628005" cy="11156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16039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22606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316484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3.2.3. </a:t>
            </a:r>
            <a:r>
              <a:rPr dirty="0" sz="1200" spc="-5" i="1">
                <a:latin typeface="Times New Roman"/>
                <a:cs typeface="Times New Roman"/>
              </a:rPr>
              <a:t>Hidraulikába épített robotpilóta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rendszerek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598289"/>
            <a:ext cx="8890635" cy="1588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https://www.youtube.com/watch?v=dO3QZIu0Gpw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200" spc="-5" b="1">
                <a:latin typeface="Times New Roman"/>
                <a:cs typeface="Times New Roman"/>
              </a:rPr>
              <a:t>Hidraulikus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robotpilóta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060"/>
              </a:lnSpc>
              <a:spcBef>
                <a:spcPts val="165"/>
              </a:spcBef>
            </a:pPr>
            <a:r>
              <a:rPr dirty="0" sz="1200" spc="-5">
                <a:latin typeface="Times New Roman"/>
                <a:cs typeface="Times New Roman"/>
              </a:rPr>
              <a:t>Hidrosztatikus motorokkal történő valós </a:t>
            </a:r>
            <a:r>
              <a:rPr dirty="0" sz="1200">
                <a:latin typeface="Times New Roman"/>
                <a:cs typeface="Times New Roman"/>
              </a:rPr>
              <a:t>idejű </a:t>
            </a:r>
            <a:r>
              <a:rPr dirty="0" sz="1200" spc="-5">
                <a:latin typeface="Times New Roman"/>
                <a:cs typeface="Times New Roman"/>
              </a:rPr>
              <a:t>beavatkozásos </a:t>
            </a:r>
            <a:r>
              <a:rPr dirty="0" sz="1200">
                <a:latin typeface="Times New Roman"/>
                <a:cs typeface="Times New Roman"/>
              </a:rPr>
              <a:t>vezérlés, mely méri </a:t>
            </a:r>
            <a:r>
              <a:rPr dirty="0" sz="1200" spc="-5">
                <a:latin typeface="Times New Roman"/>
                <a:cs typeface="Times New Roman"/>
              </a:rPr>
              <a:t>és rögzíti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munkavégzés adatait és az </a:t>
            </a:r>
            <a:r>
              <a:rPr dirty="0" sz="1200">
                <a:latin typeface="Times New Roman"/>
                <a:cs typeface="Times New Roman"/>
              </a:rPr>
              <a:t>üzemi  </a:t>
            </a:r>
            <a:r>
              <a:rPr dirty="0" sz="1200" spc="-5">
                <a:latin typeface="Times New Roman"/>
                <a:cs typeface="Times New Roman"/>
              </a:rPr>
              <a:t>paramétereket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(üzemóra,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sleep,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üzemanyag-felhasználás).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Teljes</a:t>
            </a:r>
            <a:r>
              <a:rPr dirty="0" sz="1200" spc="2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ISOBUS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kompatibilitás</a:t>
            </a:r>
            <a:r>
              <a:rPr dirty="0" sz="1200" spc="22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valamennyi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ISO11783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kompatibilis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eszközzel</a:t>
            </a:r>
            <a:r>
              <a:rPr dirty="0" sz="1200" spc="2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200" spc="-5">
                <a:latin typeface="Times New Roman"/>
                <a:cs typeface="Times New Roman"/>
              </a:rPr>
              <a:t>rendelkezik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teljes </a:t>
            </a:r>
            <a:r>
              <a:rPr dirty="0" sz="1200">
                <a:latin typeface="Times New Roman"/>
                <a:cs typeface="Times New Roman"/>
              </a:rPr>
              <a:t>munkagép </a:t>
            </a:r>
            <a:r>
              <a:rPr dirty="0" sz="1200" spc="-5">
                <a:latin typeface="Times New Roman"/>
                <a:cs typeface="Times New Roman"/>
              </a:rPr>
              <a:t>vezérlési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funkciókkal.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235" y="1886712"/>
            <a:ext cx="4607560" cy="2592705"/>
          </a:xfrm>
          <a:custGeom>
            <a:avLst/>
            <a:gdLst/>
            <a:ahLst/>
            <a:cxnLst/>
            <a:rect l="l" t="t" r="r" b="b"/>
            <a:pathLst>
              <a:path w="4607559" h="2592704">
                <a:moveTo>
                  <a:pt x="0" y="2592324"/>
                </a:moveTo>
                <a:lnTo>
                  <a:pt x="4607052" y="2592324"/>
                </a:lnTo>
                <a:lnTo>
                  <a:pt x="4607052" y="0"/>
                </a:lnTo>
                <a:lnTo>
                  <a:pt x="0" y="0"/>
                </a:lnTo>
                <a:lnTo>
                  <a:pt x="0" y="25923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7248" y="1937004"/>
            <a:ext cx="4416552" cy="2482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700" y="2837815"/>
            <a:ext cx="8891905" cy="319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636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11.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New Holland </a:t>
            </a:r>
            <a:r>
              <a:rPr dirty="0" sz="1200">
                <a:latin typeface="Times New Roman"/>
                <a:cs typeface="Times New Roman"/>
              </a:rPr>
              <a:t>Hidraulikus robotkormány </a:t>
            </a:r>
            <a:r>
              <a:rPr dirty="0" sz="1200" i="1">
                <a:latin typeface="Times New Roman"/>
                <a:cs typeface="Times New Roman"/>
              </a:rPr>
              <a:t>12.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Hidraulikus </a:t>
            </a:r>
            <a:r>
              <a:rPr dirty="0" sz="1200">
                <a:latin typeface="Times New Roman"/>
                <a:cs typeface="Times New Roman"/>
              </a:rPr>
              <a:t>robotkormány</a:t>
            </a:r>
            <a:r>
              <a:rPr dirty="0" sz="1200" spc="-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monitora</a:t>
            </a:r>
            <a:endParaRPr sz="1200">
              <a:latin typeface="Times New Roman"/>
              <a:cs typeface="Times New Roman"/>
            </a:endParaRPr>
          </a:p>
          <a:p>
            <a:pPr algn="ctr" marL="447040">
              <a:lnSpc>
                <a:spcPts val="1410"/>
              </a:lnSpc>
              <a:tabLst>
                <a:tab pos="3594735" algn="l"/>
              </a:tabLst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www.agrotec.hu</a:t>
            </a:r>
            <a:r>
              <a:rPr dirty="0" sz="1200" spc="-5" i="1">
                <a:latin typeface="Times New Roman"/>
                <a:cs typeface="Times New Roman"/>
              </a:rPr>
              <a:t>	</a:t>
            </a: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www.agrotec.hu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 indent="449580">
              <a:lnSpc>
                <a:spcPct val="144200"/>
              </a:lnSpc>
            </a:pPr>
            <a:r>
              <a:rPr dirty="0" sz="1200" spc="-5">
                <a:latin typeface="Times New Roman"/>
                <a:cs typeface="Times New Roman"/>
              </a:rPr>
              <a:t>Ebben az esetében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kormányzást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 spc="-5">
                <a:latin typeface="Times New Roman"/>
                <a:cs typeface="Times New Roman"/>
              </a:rPr>
              <a:t>olyan egység </a:t>
            </a:r>
            <a:r>
              <a:rPr dirty="0" sz="1200">
                <a:latin typeface="Times New Roman"/>
                <a:cs typeface="Times New Roman"/>
              </a:rPr>
              <a:t>végzi, </a:t>
            </a:r>
            <a:r>
              <a:rPr dirty="0" sz="1200" spc="-5">
                <a:latin typeface="Times New Roman"/>
                <a:cs typeface="Times New Roman"/>
              </a:rPr>
              <a:t>melyet </a:t>
            </a:r>
            <a:r>
              <a:rPr dirty="0" sz="1200">
                <a:latin typeface="Times New Roman"/>
                <a:cs typeface="Times New Roman"/>
              </a:rPr>
              <a:t>közvetlenül a </a:t>
            </a:r>
            <a:r>
              <a:rPr dirty="0" sz="1200" spc="-5">
                <a:latin typeface="Times New Roman"/>
                <a:cs typeface="Times New Roman"/>
              </a:rPr>
              <a:t>kormányhidraulika </a:t>
            </a:r>
            <a:r>
              <a:rPr dirty="0" sz="1200">
                <a:latin typeface="Times New Roman"/>
                <a:cs typeface="Times New Roman"/>
              </a:rPr>
              <a:t>körbe </a:t>
            </a:r>
            <a:r>
              <a:rPr dirty="0" sz="1200" spc="-5">
                <a:latin typeface="Times New Roman"/>
                <a:cs typeface="Times New Roman"/>
              </a:rPr>
              <a:t>építünk be. </a:t>
            </a:r>
            <a:r>
              <a:rPr dirty="0" sz="1200">
                <a:latin typeface="Times New Roman"/>
                <a:cs typeface="Times New Roman"/>
              </a:rPr>
              <a:t>A beépítés </a:t>
            </a:r>
            <a:r>
              <a:rPr dirty="0" sz="1200" spc="5">
                <a:latin typeface="Times New Roman"/>
                <a:cs typeface="Times New Roman"/>
              </a:rPr>
              <a:t>ebben </a:t>
            </a:r>
            <a:r>
              <a:rPr dirty="0" sz="1200" spc="-5">
                <a:latin typeface="Times New Roman"/>
                <a:cs typeface="Times New Roman"/>
              </a:rPr>
              <a:t>az  esetben utólagos, </a:t>
            </a:r>
            <a:r>
              <a:rPr dirty="0" sz="1200" spc="5">
                <a:latin typeface="Times New Roman"/>
                <a:cs typeface="Times New Roman"/>
              </a:rPr>
              <a:t>így </a:t>
            </a:r>
            <a:r>
              <a:rPr dirty="0" sz="1200" spc="-5">
                <a:latin typeface="Times New Roman"/>
                <a:cs typeface="Times New Roman"/>
              </a:rPr>
              <a:t>bármilyen orbit rendszerű kormányművel rendelkező erőgépre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felkerülhet.</a:t>
            </a:r>
            <a:endParaRPr sz="12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latin typeface="Times New Roman"/>
                <a:cs typeface="Times New Roman"/>
              </a:rPr>
              <a:t>GPS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gyártó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cég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által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támogatott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esetén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előre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megtervezett,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legyártott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kell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beépíteni.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Kellő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szaktudással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gyakorlattal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ezek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gépek </a:t>
            </a:r>
            <a:r>
              <a:rPr dirty="0" sz="1200">
                <a:latin typeface="Times New Roman"/>
                <a:cs typeface="Times New Roman"/>
              </a:rPr>
              <a:t>is ugyanúgy </a:t>
            </a:r>
            <a:r>
              <a:rPr dirty="0" sz="1200" spc="-5">
                <a:latin typeface="Times New Roman"/>
                <a:cs typeface="Times New Roman"/>
              </a:rPr>
              <a:t>felszerelhetők,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végeredményben nem fognak </a:t>
            </a:r>
            <a:r>
              <a:rPr dirty="0" sz="1200">
                <a:latin typeface="Times New Roman"/>
                <a:cs typeface="Times New Roman"/>
              </a:rPr>
              <a:t>különbözni a </a:t>
            </a:r>
            <a:r>
              <a:rPr dirty="0" sz="1200" spc="-5">
                <a:latin typeface="Times New Roman"/>
                <a:cs typeface="Times New Roman"/>
              </a:rPr>
              <a:t>támogatott </a:t>
            </a:r>
            <a:r>
              <a:rPr dirty="0" sz="1200" spc="-10">
                <a:latin typeface="Times New Roman"/>
                <a:cs typeface="Times New Roman"/>
              </a:rPr>
              <a:t>gép </a:t>
            </a:r>
            <a:r>
              <a:rPr dirty="0" sz="1200" spc="-5">
                <a:latin typeface="Times New Roman"/>
                <a:cs typeface="Times New Roman"/>
              </a:rPr>
              <a:t>működésétől.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gép </a:t>
            </a:r>
            <a:r>
              <a:rPr dirty="0" sz="1200" spc="-5">
                <a:latin typeface="Times New Roman"/>
                <a:cs typeface="Times New Roman"/>
              </a:rPr>
              <a:t>mozgásából eredő </a:t>
            </a:r>
            <a:r>
              <a:rPr dirty="0" sz="1200">
                <a:latin typeface="Times New Roman"/>
                <a:cs typeface="Times New Roman"/>
              </a:rPr>
              <a:t>hibák  </a:t>
            </a:r>
            <a:r>
              <a:rPr dirty="0" sz="1200" spc="-5">
                <a:latin typeface="Times New Roman"/>
                <a:cs typeface="Times New Roman"/>
              </a:rPr>
              <a:t>kiküszöbölését </a:t>
            </a:r>
            <a:r>
              <a:rPr dirty="0" sz="1200">
                <a:latin typeface="Times New Roman"/>
                <a:cs typeface="Times New Roman"/>
              </a:rPr>
              <a:t>egy 3 dimenziós </a:t>
            </a:r>
            <a:r>
              <a:rPr dirty="0" sz="1200" spc="-5">
                <a:latin typeface="Times New Roman"/>
                <a:cs typeface="Times New Roman"/>
              </a:rPr>
              <a:t>dőlésmérő végzi. </a:t>
            </a:r>
            <a:r>
              <a:rPr dirty="0" sz="1200">
                <a:latin typeface="Times New Roman"/>
                <a:cs typeface="Times New Roman"/>
              </a:rPr>
              <a:t>Ez </a:t>
            </a:r>
            <a:r>
              <a:rPr dirty="0" sz="1200" spc="-5">
                <a:latin typeface="Times New Roman"/>
                <a:cs typeface="Times New Roman"/>
              </a:rPr>
              <a:t>figyelembe veszi </a:t>
            </a:r>
            <a:r>
              <a:rPr dirty="0" sz="1200">
                <a:latin typeface="Times New Roman"/>
                <a:cs typeface="Times New Roman"/>
              </a:rPr>
              <a:t>a dőlést, a </a:t>
            </a:r>
            <a:r>
              <a:rPr dirty="0" sz="1200" spc="-5">
                <a:latin typeface="Times New Roman"/>
                <a:cs typeface="Times New Roman"/>
              </a:rPr>
              <a:t>fordulást és </a:t>
            </a:r>
            <a:r>
              <a:rPr dirty="0" sz="1200">
                <a:latin typeface="Times New Roman"/>
                <a:cs typeface="Times New Roman"/>
              </a:rPr>
              <a:t>a bólintást is. </a:t>
            </a:r>
            <a:r>
              <a:rPr dirty="0" sz="1200" spc="-5">
                <a:latin typeface="Times New Roman"/>
                <a:cs typeface="Times New Roman"/>
              </a:rPr>
              <a:t>A legpontosabb </a:t>
            </a:r>
            <a:r>
              <a:rPr dirty="0" sz="1200">
                <a:latin typeface="Times New Roman"/>
                <a:cs typeface="Times New Roman"/>
              </a:rPr>
              <a:t>GPS-pozíciók  </a:t>
            </a:r>
            <a:r>
              <a:rPr dirty="0" sz="1200" spc="-5">
                <a:latin typeface="Times New Roman"/>
                <a:cs typeface="Times New Roman"/>
              </a:rPr>
              <a:t>kihasználására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képes azáltal, </a:t>
            </a:r>
            <a:r>
              <a:rPr dirty="0" sz="1200">
                <a:latin typeface="Times New Roman"/>
                <a:cs typeface="Times New Roman"/>
              </a:rPr>
              <a:t>hogy </a:t>
            </a:r>
            <a:r>
              <a:rPr dirty="0" sz="1200" spc="-5">
                <a:latin typeface="Times New Roman"/>
                <a:cs typeface="Times New Roman"/>
              </a:rPr>
              <a:t>van szögjeladó beépítve az első kerék mögé. </a:t>
            </a:r>
            <a:r>
              <a:rPr dirty="0" sz="1200">
                <a:latin typeface="Times New Roman"/>
                <a:cs typeface="Times New Roman"/>
              </a:rPr>
              <a:t>A több </a:t>
            </a:r>
            <a:r>
              <a:rPr dirty="0" sz="1200" spc="-5">
                <a:latin typeface="Times New Roman"/>
                <a:cs typeface="Times New Roman"/>
              </a:rPr>
              <a:t>információ </a:t>
            </a:r>
            <a:r>
              <a:rPr dirty="0" sz="1200">
                <a:latin typeface="Times New Roman"/>
                <a:cs typeface="Times New Roman"/>
              </a:rPr>
              <a:t>mindig pontosabb kormányzást </a:t>
            </a:r>
            <a:r>
              <a:rPr dirty="0" sz="1200" spc="-5">
                <a:latin typeface="Times New Roman"/>
                <a:cs typeface="Times New Roman"/>
              </a:rPr>
              <a:t>is  eredményez. Ha </a:t>
            </a:r>
            <a:r>
              <a:rPr dirty="0" sz="1200">
                <a:latin typeface="Times New Roman"/>
                <a:cs typeface="Times New Roman"/>
              </a:rPr>
              <a:t>jól be </a:t>
            </a:r>
            <a:r>
              <a:rPr dirty="0" sz="1200" spc="-5">
                <a:latin typeface="Times New Roman"/>
                <a:cs typeface="Times New Roman"/>
              </a:rPr>
              <a:t>van kalibrálva, akkor </a:t>
            </a:r>
            <a:r>
              <a:rPr dirty="0" sz="1200">
                <a:latin typeface="Times New Roman"/>
                <a:cs typeface="Times New Roman"/>
              </a:rPr>
              <a:t>2-3 </a:t>
            </a:r>
            <a:r>
              <a:rPr dirty="0" sz="1200" spc="-5">
                <a:latin typeface="Times New Roman"/>
                <a:cs typeface="Times New Roman"/>
              </a:rPr>
              <a:t>cm alatt képes tartani az elméleti egyenestől való letérést. Az RTK-pontosságú GPS-t ezzel lehet  maximálisan kihasználni. Használata során, az alacsonyabb kategóriájú </a:t>
            </a:r>
            <a:r>
              <a:rPr dirty="0" sz="1200">
                <a:latin typeface="Times New Roman"/>
                <a:cs typeface="Times New Roman"/>
              </a:rPr>
              <a:t>automata </a:t>
            </a:r>
            <a:r>
              <a:rPr dirty="0" sz="1200" spc="-5">
                <a:latin typeface="Times New Roman"/>
                <a:cs typeface="Times New Roman"/>
              </a:rPr>
              <a:t>kormányzásokkal </a:t>
            </a:r>
            <a:r>
              <a:rPr dirty="0" sz="1200">
                <a:latin typeface="Times New Roman"/>
                <a:cs typeface="Times New Roman"/>
              </a:rPr>
              <a:t>ellentétben, </a:t>
            </a:r>
            <a:r>
              <a:rPr dirty="0" sz="1200" spc="-5">
                <a:latin typeface="Times New Roman"/>
                <a:cs typeface="Times New Roman"/>
              </a:rPr>
              <a:t>sokkal </a:t>
            </a:r>
            <a:r>
              <a:rPr dirty="0" sz="1200">
                <a:latin typeface="Times New Roman"/>
                <a:cs typeface="Times New Roman"/>
              </a:rPr>
              <a:t>hamarabb, szinte a </a:t>
            </a:r>
            <a:r>
              <a:rPr dirty="0" sz="1200" spc="-5">
                <a:latin typeface="Times New Roman"/>
                <a:cs typeface="Times New Roman"/>
              </a:rPr>
              <a:t>sorvégi  átfordítás </a:t>
            </a:r>
            <a:r>
              <a:rPr dirty="0" sz="1200">
                <a:latin typeface="Times New Roman"/>
                <a:cs typeface="Times New Roman"/>
              </a:rPr>
              <a:t>után </a:t>
            </a:r>
            <a:r>
              <a:rPr dirty="0" sz="1200" spc="-5">
                <a:latin typeface="Times New Roman"/>
                <a:cs typeface="Times New Roman"/>
              </a:rPr>
              <a:t>azonnal átadható az emberi kormányzás </a:t>
            </a:r>
            <a:r>
              <a:rPr dirty="0" sz="1200">
                <a:latin typeface="Times New Roman"/>
                <a:cs typeface="Times New Roman"/>
              </a:rPr>
              <a:t>a robotpilótának. </a:t>
            </a:r>
            <a:r>
              <a:rPr dirty="0" sz="1200" spc="-5">
                <a:latin typeface="Times New Roman"/>
                <a:cs typeface="Times New Roman"/>
              </a:rPr>
              <a:t>Innentől </a:t>
            </a:r>
            <a:r>
              <a:rPr dirty="0" sz="1200">
                <a:latin typeface="Times New Roman"/>
                <a:cs typeface="Times New Roman"/>
              </a:rPr>
              <a:t>fogva legalább a </a:t>
            </a:r>
            <a:r>
              <a:rPr dirty="0" sz="1200" spc="-5">
                <a:latin typeface="Times New Roman"/>
                <a:cs typeface="Times New Roman"/>
              </a:rPr>
              <a:t>kormányzás tekintetében </a:t>
            </a:r>
            <a:r>
              <a:rPr dirty="0" sz="1200" spc="10">
                <a:latin typeface="Times New Roman"/>
                <a:cs typeface="Times New Roman"/>
              </a:rPr>
              <a:t>hátra </a:t>
            </a:r>
            <a:r>
              <a:rPr dirty="0" sz="1200">
                <a:latin typeface="Times New Roman"/>
                <a:cs typeface="Times New Roman"/>
              </a:rPr>
              <a:t>dőlhet a  </a:t>
            </a:r>
            <a:r>
              <a:rPr dirty="0" sz="1200" spc="-5">
                <a:latin typeface="Times New Roman"/>
                <a:cs typeface="Times New Roman"/>
              </a:rPr>
              <a:t>gépkezelő, </a:t>
            </a:r>
            <a:r>
              <a:rPr dirty="0" sz="1200">
                <a:latin typeface="Times New Roman"/>
                <a:cs typeface="Times New Roman"/>
              </a:rPr>
              <a:t>és több figyelmet </a:t>
            </a:r>
            <a:r>
              <a:rPr dirty="0" sz="1200" spc="-5">
                <a:latin typeface="Times New Roman"/>
                <a:cs typeface="Times New Roman"/>
              </a:rPr>
              <a:t>fordíthat </a:t>
            </a:r>
            <a:r>
              <a:rPr dirty="0" sz="1200">
                <a:latin typeface="Times New Roman"/>
                <a:cs typeface="Times New Roman"/>
              </a:rPr>
              <a:t>az összes </a:t>
            </a:r>
            <a:r>
              <a:rPr dirty="0" sz="1200" spc="-5">
                <a:latin typeface="Times New Roman"/>
                <a:cs typeface="Times New Roman"/>
              </a:rPr>
              <a:t>többi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munkafázisra.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7976" y="1473708"/>
            <a:ext cx="2019300" cy="1315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37276" y="1359408"/>
            <a:ext cx="1880526" cy="14295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5628005" cy="11156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16039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22606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316484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3.2.4. </a:t>
            </a:r>
            <a:r>
              <a:rPr dirty="0" sz="1200" spc="-5" i="1">
                <a:latin typeface="Times New Roman"/>
                <a:cs typeface="Times New Roman"/>
              </a:rPr>
              <a:t>Gyári hidraulikába épített robotpilóta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rendszerek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712589"/>
            <a:ext cx="8891270" cy="1325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https://www.youtube.com/watch?v=gxslUT86F_k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900"/>
              </a:lnSpc>
            </a:pPr>
            <a:r>
              <a:rPr dirty="0" sz="1200" spc="-5">
                <a:latin typeface="Times New Roman"/>
                <a:cs typeface="Times New Roman"/>
              </a:rPr>
              <a:t>Tulajdonságait és teljesítményét </a:t>
            </a:r>
            <a:r>
              <a:rPr dirty="0" sz="1200">
                <a:latin typeface="Times New Roman"/>
                <a:cs typeface="Times New Roman"/>
              </a:rPr>
              <a:t>tekintve tökéletesen </a:t>
            </a:r>
            <a:r>
              <a:rPr dirty="0" sz="1200" spc="-5">
                <a:latin typeface="Times New Roman"/>
                <a:cs typeface="Times New Roman"/>
              </a:rPr>
              <a:t>megegyezik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hidraulikába épített automata kormányzási rendszerekkel. Egyedül  esztétikailag van előnye, </a:t>
            </a:r>
            <a:r>
              <a:rPr dirty="0" sz="1200">
                <a:latin typeface="Times New Roman"/>
                <a:cs typeface="Times New Roman"/>
              </a:rPr>
              <a:t>hogy a traktorba </a:t>
            </a:r>
            <a:r>
              <a:rPr dirty="0" sz="1200" spc="-5">
                <a:latin typeface="Times New Roman"/>
                <a:cs typeface="Times New Roman"/>
              </a:rPr>
              <a:t>elrejtve vannak beépítve </a:t>
            </a:r>
            <a:r>
              <a:rPr dirty="0" sz="1200">
                <a:latin typeface="Times New Roman"/>
                <a:cs typeface="Times New Roman"/>
              </a:rPr>
              <a:t>a beavatkozó </a:t>
            </a:r>
            <a:r>
              <a:rPr dirty="0" sz="1200" spc="-5">
                <a:latin typeface="Times New Roman"/>
                <a:cs typeface="Times New Roman"/>
              </a:rPr>
              <a:t>egységek. </a:t>
            </a:r>
            <a:r>
              <a:rPr dirty="0" sz="1200">
                <a:latin typeface="Times New Roman"/>
                <a:cs typeface="Times New Roman"/>
              </a:rPr>
              <a:t>A legtöbb </a:t>
            </a:r>
            <a:r>
              <a:rPr dirty="0" sz="1200" spc="-5">
                <a:latin typeface="Times New Roman"/>
                <a:cs typeface="Times New Roman"/>
              </a:rPr>
              <a:t>GPS gyártó </a:t>
            </a:r>
            <a:r>
              <a:rPr dirty="0" sz="1200">
                <a:latin typeface="Times New Roman"/>
                <a:cs typeface="Times New Roman"/>
              </a:rPr>
              <a:t>tud </a:t>
            </a:r>
            <a:r>
              <a:rPr dirty="0" sz="1200" spc="-5">
                <a:latin typeface="Times New Roman"/>
                <a:cs typeface="Times New Roman"/>
              </a:rPr>
              <a:t>ezekre az előkészített  rendszerekre rátelepülni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saját </a:t>
            </a:r>
            <a:r>
              <a:rPr dirty="0" sz="1200">
                <a:latin typeface="Times New Roman"/>
                <a:cs typeface="Times New Roman"/>
              </a:rPr>
              <a:t>további </a:t>
            </a:r>
            <a:r>
              <a:rPr dirty="0" sz="1200" spc="-5">
                <a:latin typeface="Times New Roman"/>
                <a:cs typeface="Times New Roman"/>
              </a:rPr>
              <a:t>egységeivel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tökéletes, személyre </a:t>
            </a:r>
            <a:r>
              <a:rPr dirty="0" sz="1200">
                <a:latin typeface="Times New Roman"/>
                <a:cs typeface="Times New Roman"/>
              </a:rPr>
              <a:t>szabott automata </a:t>
            </a:r>
            <a:r>
              <a:rPr dirty="0" sz="1200" spc="-5">
                <a:latin typeface="Times New Roman"/>
                <a:cs typeface="Times New Roman"/>
              </a:rPr>
              <a:t>kormányzás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érdekében.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235" y="2002536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7248" y="2052828"/>
            <a:ext cx="4416552" cy="2482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61644" y="1362710"/>
            <a:ext cx="8815070" cy="2132965"/>
          </a:xfrm>
          <a:prstGeom prst="rect">
            <a:avLst/>
          </a:prstGeom>
          <a:solidFill>
            <a:srgbClr val="CCDDEA"/>
          </a:solidFill>
          <a:ln w="609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2755" indent="-229235">
              <a:lnSpc>
                <a:spcPts val="1290"/>
              </a:lnSpc>
              <a:buAutoNum type="arabicPeriod" startAt="6"/>
              <a:tabLst>
                <a:tab pos="453390" algn="l"/>
              </a:tabLst>
            </a:pPr>
            <a:r>
              <a:rPr dirty="0" sz="1100" spc="-5">
                <a:latin typeface="Calibri"/>
                <a:cs typeface="Calibri"/>
              </a:rPr>
              <a:t>feladat) Melyik rendszer nyújtja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legmodernebb és legpontosabb szolgáltatást és </a:t>
            </a:r>
            <a:r>
              <a:rPr dirty="0" sz="1100">
                <a:latin typeface="Calibri"/>
                <a:cs typeface="Calibri"/>
              </a:rPr>
              <a:t>azt milyen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pontosággal?</a:t>
            </a:r>
            <a:endParaRPr sz="1100">
              <a:latin typeface="Calibri"/>
              <a:cs typeface="Calibri"/>
            </a:endParaRPr>
          </a:p>
          <a:p>
            <a:pPr marL="452755">
              <a:lnSpc>
                <a:spcPct val="100000"/>
              </a:lnSpc>
              <a:spcBef>
                <a:spcPts val="68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2755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4025" indent="-229235">
              <a:lnSpc>
                <a:spcPct val="100000"/>
              </a:lnSpc>
              <a:spcBef>
                <a:spcPts val="695"/>
              </a:spcBef>
              <a:buAutoNum type="arabicPeriod" startAt="7"/>
              <a:tabLst>
                <a:tab pos="454659" algn="l"/>
              </a:tabLst>
            </a:pPr>
            <a:r>
              <a:rPr dirty="0" sz="1100" spc="-5">
                <a:latin typeface="Calibri"/>
                <a:cs typeface="Calibri"/>
              </a:rPr>
              <a:t>feladat) Milyen automata kormányzási típusokat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ismerünk?</a:t>
            </a:r>
            <a:endParaRPr sz="1100">
              <a:latin typeface="Calibri"/>
              <a:cs typeface="Calibri"/>
            </a:endParaRPr>
          </a:p>
          <a:p>
            <a:pPr marL="682625">
              <a:lnSpc>
                <a:spcPct val="100000"/>
              </a:lnSpc>
              <a:spcBef>
                <a:spcPts val="700"/>
              </a:spcBef>
            </a:pPr>
            <a:r>
              <a:rPr dirty="0" sz="1100">
                <a:latin typeface="Calibri"/>
                <a:cs typeface="Calibri"/>
              </a:rPr>
              <a:t>1. </a:t>
            </a:r>
            <a:r>
              <a:rPr dirty="0" sz="1100" spc="-5">
                <a:latin typeface="Calibri"/>
                <a:cs typeface="Calibri"/>
              </a:rPr>
              <a:t>………………………………………… </a:t>
            </a:r>
            <a:r>
              <a:rPr dirty="0" sz="1100">
                <a:latin typeface="Calibri"/>
                <a:cs typeface="Calibri"/>
              </a:rPr>
              <a:t>2. </a:t>
            </a:r>
            <a:r>
              <a:rPr dirty="0" sz="1100" spc="-5">
                <a:latin typeface="Calibri"/>
                <a:cs typeface="Calibri"/>
              </a:rPr>
              <a:t>……………………………………………………… </a:t>
            </a:r>
            <a:r>
              <a:rPr dirty="0" sz="1100">
                <a:latin typeface="Calibri"/>
                <a:cs typeface="Calibri"/>
              </a:rPr>
              <a:t>3. </a:t>
            </a:r>
            <a:r>
              <a:rPr dirty="0" sz="1100" spc="-5">
                <a:latin typeface="Calibri"/>
                <a:cs typeface="Calibri"/>
              </a:rPr>
              <a:t>…………………………………… </a:t>
            </a:r>
            <a:r>
              <a:rPr dirty="0" sz="1100">
                <a:latin typeface="Calibri"/>
                <a:cs typeface="Calibri"/>
              </a:rPr>
              <a:t>4.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…………………………………………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452755" indent="-229235">
              <a:lnSpc>
                <a:spcPct val="100000"/>
              </a:lnSpc>
              <a:buAutoNum type="arabicPeriod" startAt="8"/>
              <a:tabLst>
                <a:tab pos="453390" algn="l"/>
              </a:tabLst>
            </a:pPr>
            <a:r>
              <a:rPr dirty="0" sz="1100" spc="-5">
                <a:latin typeface="Calibri"/>
                <a:cs typeface="Calibri"/>
              </a:rPr>
              <a:t>feladat) Melyik kormányművel szerelt </a:t>
            </a:r>
            <a:r>
              <a:rPr dirty="0" sz="1100">
                <a:latin typeface="Calibri"/>
                <a:cs typeface="Calibri"/>
              </a:rPr>
              <a:t>erőgépekbe </a:t>
            </a:r>
            <a:r>
              <a:rPr dirty="0" sz="1100" spc="-5">
                <a:latin typeface="Calibri"/>
                <a:cs typeface="Calibri"/>
              </a:rPr>
              <a:t>építhető be </a:t>
            </a:r>
            <a:r>
              <a:rPr dirty="0" sz="1100">
                <a:latin typeface="Calibri"/>
                <a:cs typeface="Calibri"/>
              </a:rPr>
              <a:t>utólag a </a:t>
            </a:r>
            <a:r>
              <a:rPr dirty="0" sz="1100" spc="-5">
                <a:latin typeface="Calibri"/>
                <a:cs typeface="Calibri"/>
              </a:rPr>
              <a:t>hidraulikus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robotpilóta?</a:t>
            </a:r>
            <a:endParaRPr sz="110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  <a:spcBef>
                <a:spcPts val="12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501650">
              <a:lnSpc>
                <a:spcPct val="100000"/>
              </a:lnSpc>
              <a:spcBef>
                <a:spcPts val="13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…………………………………………………………..………………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51533" y="1336294"/>
            <a:ext cx="1132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Tartalomjegyzék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351533" y="1599946"/>
            <a:ext cx="2778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940" algn="l"/>
              </a:tabLst>
            </a:pPr>
            <a:r>
              <a:rPr dirty="0" sz="1200" b="1">
                <a:latin typeface="Times New Roman"/>
                <a:cs typeface="Times New Roman"/>
              </a:rPr>
              <a:t>1.	</a:t>
            </a:r>
            <a:r>
              <a:rPr dirty="0" sz="1200" spc="-5" b="1">
                <a:latin typeface="Times New Roman"/>
                <a:cs typeface="Times New Roman"/>
              </a:rPr>
              <a:t>Bevezetés </a:t>
            </a:r>
            <a:r>
              <a:rPr dirty="0" sz="1200" b="1">
                <a:latin typeface="Times New Roman"/>
                <a:cs typeface="Times New Roman"/>
              </a:rPr>
              <a:t>a </a:t>
            </a:r>
            <a:r>
              <a:rPr dirty="0" sz="1200" spc="-5" b="1">
                <a:latin typeface="Times New Roman"/>
                <a:cs typeface="Times New Roman"/>
              </a:rPr>
              <a:t>precíziós</a:t>
            </a:r>
            <a:r>
              <a:rPr dirty="0" sz="1200" spc="2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mezőgazdaságba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1282" y="1781301"/>
            <a:ext cx="2372995" cy="81534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lvl="1" marL="373380" indent="-361315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Az </a:t>
            </a:r>
            <a:r>
              <a:rPr dirty="0" sz="1200" spc="-5" b="1" i="1">
                <a:latin typeface="Times New Roman"/>
                <a:cs typeface="Times New Roman"/>
              </a:rPr>
              <a:t>Ipar </a:t>
            </a:r>
            <a:r>
              <a:rPr dirty="0" sz="1200" b="1" i="1">
                <a:latin typeface="Times New Roman"/>
                <a:cs typeface="Times New Roman"/>
              </a:rPr>
              <a:t>4.0 a</a:t>
            </a:r>
            <a:r>
              <a:rPr dirty="0" sz="1200" spc="-6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mezőgazdaságban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precíziós</a:t>
            </a:r>
            <a:r>
              <a:rPr dirty="0" sz="1200" spc="-1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mezőgazdaság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Alapvető </a:t>
            </a:r>
            <a:r>
              <a:rPr dirty="0" sz="1200" b="1" i="1">
                <a:latin typeface="Times New Roman"/>
                <a:cs typeface="Times New Roman"/>
              </a:rPr>
              <a:t>eszközök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1533" y="2651886"/>
            <a:ext cx="1924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940" algn="l"/>
              </a:tabLst>
            </a:pPr>
            <a:r>
              <a:rPr dirty="0" sz="1200" b="1">
                <a:latin typeface="Times New Roman"/>
                <a:cs typeface="Times New Roman"/>
              </a:rPr>
              <a:t>2.	</a:t>
            </a:r>
            <a:r>
              <a:rPr dirty="0" sz="1200" spc="-5" b="1">
                <a:latin typeface="Times New Roman"/>
                <a:cs typeface="Times New Roman"/>
              </a:rPr>
              <a:t>Elektronikai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megoldások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1282" y="2833242"/>
            <a:ext cx="3610610" cy="160464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lvl="1" marL="373380" indent="-361315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Az automata </a:t>
            </a:r>
            <a:r>
              <a:rPr dirty="0" sz="1200" spc="-5" b="1" i="1">
                <a:latin typeface="Times New Roman"/>
                <a:cs typeface="Times New Roman"/>
              </a:rPr>
              <a:t>kormányzást végző eszközök </a:t>
            </a:r>
            <a:r>
              <a:rPr dirty="0" sz="1200" b="1" i="1">
                <a:latin typeface="Times New Roman"/>
                <a:cs typeface="Times New Roman"/>
              </a:rPr>
              <a:t>fő</a:t>
            </a:r>
            <a:r>
              <a:rPr dirty="0" sz="1200" spc="-2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részei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gép vezérlése és optimalizálása </a:t>
            </a:r>
            <a:r>
              <a:rPr dirty="0" sz="1200" b="1" i="1">
                <a:latin typeface="Times New Roman"/>
                <a:cs typeface="Times New Roman"/>
              </a:rPr>
              <a:t>a</a:t>
            </a:r>
            <a:r>
              <a:rPr dirty="0" sz="1200" spc="3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vezetőfülkéből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termelékenység növelése </a:t>
            </a:r>
            <a:r>
              <a:rPr dirty="0" sz="1200" b="1" i="1">
                <a:latin typeface="Times New Roman"/>
                <a:cs typeface="Times New Roman"/>
              </a:rPr>
              <a:t>azonnali</a:t>
            </a:r>
            <a:r>
              <a:rPr dirty="0" sz="1200" spc="25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beavatkozással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gép működésének figyelése és </a:t>
            </a:r>
            <a:r>
              <a:rPr dirty="0" sz="1200" b="1" i="1">
                <a:latin typeface="Times New Roman"/>
                <a:cs typeface="Times New Roman"/>
              </a:rPr>
              <a:t>távdiagnosztika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Munkaeszköz-vezérlés</a:t>
            </a:r>
            <a:r>
              <a:rPr dirty="0" sz="1200" spc="-1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Tablet-PC-ről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AGRO-plant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1533" y="4410837"/>
            <a:ext cx="3706495" cy="107886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algn="r" marL="269240" marR="58419" indent="-269240">
              <a:lnSpc>
                <a:spcPct val="100000"/>
              </a:lnSpc>
              <a:spcBef>
                <a:spcPts val="735"/>
              </a:spcBef>
              <a:buAutoNum type="arabicPeriod" startAt="3"/>
              <a:tabLst>
                <a:tab pos="269240" algn="l"/>
                <a:tab pos="26987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Robotpilóta-rendszerek </a:t>
            </a:r>
            <a:r>
              <a:rPr dirty="0" sz="1200" b="1">
                <a:latin typeface="Times New Roman"/>
                <a:cs typeface="Times New Roman"/>
              </a:rPr>
              <a:t>a </a:t>
            </a:r>
            <a:r>
              <a:rPr dirty="0" sz="1200" spc="-5" b="1">
                <a:latin typeface="Times New Roman"/>
                <a:cs typeface="Times New Roman"/>
              </a:rPr>
              <a:t>precíziós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gazdálkodásban</a:t>
            </a:r>
            <a:endParaRPr sz="1200">
              <a:latin typeface="Times New Roman"/>
              <a:cs typeface="Times New Roman"/>
            </a:endParaRPr>
          </a:p>
          <a:p>
            <a:pPr algn="r" lvl="1" marL="360680" marR="5080" indent="-36068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60680" algn="l"/>
                <a:tab pos="3613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Az automata </a:t>
            </a:r>
            <a:r>
              <a:rPr dirty="0" sz="1200" spc="-5" b="1" i="1">
                <a:latin typeface="Times New Roman"/>
                <a:cs typeface="Times New Roman"/>
              </a:rPr>
              <a:t>kormányzási rendszerek </a:t>
            </a:r>
            <a:r>
              <a:rPr dirty="0" sz="1200" b="1" i="1">
                <a:latin typeface="Times New Roman"/>
                <a:cs typeface="Times New Roman"/>
              </a:rPr>
              <a:t>fő</a:t>
            </a:r>
            <a:r>
              <a:rPr dirty="0" sz="1200" spc="-2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feladata</a:t>
            </a:r>
            <a:endParaRPr sz="1200">
              <a:latin typeface="Times New Roman"/>
              <a:cs typeface="Times New Roman"/>
            </a:endParaRPr>
          </a:p>
          <a:p>
            <a:pPr lvl="1" marL="643255" indent="-36195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643255" algn="l"/>
                <a:tab pos="64389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Automata </a:t>
            </a:r>
            <a:r>
              <a:rPr dirty="0" sz="1200" spc="-5" b="1" i="1">
                <a:latin typeface="Times New Roman"/>
                <a:cs typeface="Times New Roman"/>
              </a:rPr>
              <a:t>kormányzási típusok</a:t>
            </a:r>
            <a:endParaRPr sz="1200">
              <a:latin typeface="Times New Roman"/>
              <a:cs typeface="Times New Roman"/>
            </a:endParaRPr>
          </a:p>
          <a:p>
            <a:pPr marL="281940" indent="-269875">
              <a:lnSpc>
                <a:spcPct val="100000"/>
              </a:lnSpc>
              <a:spcBef>
                <a:spcPts val="635"/>
              </a:spcBef>
              <a:buAutoNum type="arabicPeriod" startAt="3"/>
              <a:tabLst>
                <a:tab pos="281940" algn="l"/>
                <a:tab pos="28257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Az automatikus kormány felépítése és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beszerelése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1282" y="5462015"/>
            <a:ext cx="3832860" cy="107950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lvl="1" marL="373380" indent="-361315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kormány beszerelésének előkészítése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Az automatikus kormányzás </a:t>
            </a:r>
            <a:r>
              <a:rPr dirty="0" sz="1200" b="1" i="1">
                <a:latin typeface="Times New Roman"/>
                <a:cs typeface="Times New Roman"/>
              </a:rPr>
              <a:t>és a </a:t>
            </a:r>
            <a:r>
              <a:rPr dirty="0" sz="1200" spc="-5" b="1" i="1">
                <a:latin typeface="Times New Roman"/>
                <a:cs typeface="Times New Roman"/>
              </a:rPr>
              <a:t>precíziós</a:t>
            </a:r>
            <a:r>
              <a:rPr dirty="0" sz="1200" spc="2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gazdálkodás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Az automatikus kormányzás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</a:t>
            </a:r>
            <a:r>
              <a:rPr dirty="0" sz="1200" spc="-5" b="1" i="1">
                <a:latin typeface="Times New Roman"/>
                <a:cs typeface="Times New Roman"/>
              </a:rPr>
              <a:t> kormányautomatika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63308" y="1520698"/>
            <a:ext cx="177800" cy="502094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200" b="1" i="1"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200" b="1" i="1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3175" cy="60972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414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965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6268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919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462280" indent="-450215">
              <a:lnSpc>
                <a:spcPct val="100000"/>
              </a:lnSpc>
              <a:buAutoNum type="arabicPlain" startAt="4"/>
              <a:tabLst>
                <a:tab pos="46291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Az automatikus kormány felépítése és beszerelése</a:t>
            </a:r>
            <a:endParaRPr sz="1200">
              <a:latin typeface="Times New Roman"/>
              <a:cs typeface="Times New Roman"/>
            </a:endParaRPr>
          </a:p>
          <a:p>
            <a:pPr algn="just" lvl="1" marL="279400" indent="-26733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28003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kormány beszerelésének előkészítése</a:t>
            </a:r>
            <a:endParaRPr sz="12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traktort kormányzó </a:t>
            </a:r>
            <a:r>
              <a:rPr dirty="0" sz="1200">
                <a:latin typeface="Times New Roman"/>
                <a:cs typeface="Times New Roman"/>
              </a:rPr>
              <a:t>vezetőre a </a:t>
            </a:r>
            <a:r>
              <a:rPr dirty="0" sz="1200" spc="-5">
                <a:latin typeface="Times New Roman"/>
                <a:cs typeface="Times New Roman"/>
              </a:rPr>
              <a:t>kormánykerék elforgatásához szükséges erőkifejtés </a:t>
            </a:r>
            <a:r>
              <a:rPr dirty="0" sz="1200">
                <a:latin typeface="Times New Roman"/>
                <a:cs typeface="Times New Roman"/>
              </a:rPr>
              <a:t>mellett nagyfokú </a:t>
            </a:r>
            <a:r>
              <a:rPr dirty="0" sz="1200" spc="-5">
                <a:latin typeface="Times New Roman"/>
                <a:cs typeface="Times New Roman"/>
              </a:rPr>
              <a:t>szellemi figyelem </a:t>
            </a:r>
            <a:r>
              <a:rPr dirty="0" sz="1200">
                <a:latin typeface="Times New Roman"/>
                <a:cs typeface="Times New Roman"/>
              </a:rPr>
              <a:t>is hárul.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algn="just" marL="12700" marR="10795">
              <a:lnSpc>
                <a:spcPct val="1439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traktoros munkáját </a:t>
            </a:r>
            <a:r>
              <a:rPr dirty="0" sz="1200">
                <a:latin typeface="Times New Roman"/>
                <a:cs typeface="Times New Roman"/>
              </a:rPr>
              <a:t>jelentősen </a:t>
            </a:r>
            <a:r>
              <a:rPr dirty="0" sz="1200" spc="-5">
                <a:latin typeface="Times New Roman"/>
                <a:cs typeface="Times New Roman"/>
              </a:rPr>
              <a:t>könnyítette az általánosan elterjedt szervo kormányzási </a:t>
            </a:r>
            <a:r>
              <a:rPr dirty="0" sz="1200">
                <a:latin typeface="Times New Roman"/>
                <a:cs typeface="Times New Roman"/>
              </a:rPr>
              <a:t>rendszer alkalmazása. </a:t>
            </a:r>
            <a:r>
              <a:rPr dirty="0" sz="1200" spc="-5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szervokormány </a:t>
            </a:r>
            <a:r>
              <a:rPr dirty="0" sz="1200" spc="-5">
                <a:latin typeface="Times New Roman"/>
                <a:cs typeface="Times New Roman"/>
              </a:rPr>
              <a:t>kormánykerekét  </a:t>
            </a:r>
            <a:r>
              <a:rPr dirty="0" sz="1200">
                <a:latin typeface="Times New Roman"/>
                <a:cs typeface="Times New Roman"/>
              </a:rPr>
              <a:t>kis </a:t>
            </a:r>
            <a:r>
              <a:rPr dirty="0" sz="1200" spc="-5">
                <a:latin typeface="Times New Roman"/>
                <a:cs typeface="Times New Roman"/>
              </a:rPr>
              <a:t>nyomatékkal, </a:t>
            </a:r>
            <a:r>
              <a:rPr dirty="0" sz="1200">
                <a:latin typeface="Times New Roman"/>
                <a:cs typeface="Times New Roman"/>
              </a:rPr>
              <a:t>kis kézi </a:t>
            </a:r>
            <a:r>
              <a:rPr dirty="0" sz="1200" spc="-5">
                <a:latin typeface="Times New Roman"/>
                <a:cs typeface="Times New Roman"/>
              </a:rPr>
              <a:t>erővel lehet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szükséges mértékben elmozdítani.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közelmúltban megjelenő automatikus kormányzási megoldások  alkalmazása hozzájárul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traktoros, </a:t>
            </a:r>
            <a:r>
              <a:rPr dirty="0" sz="1200">
                <a:latin typeface="Times New Roman"/>
                <a:cs typeface="Times New Roman"/>
              </a:rPr>
              <a:t>a kombájnos </a:t>
            </a:r>
            <a:r>
              <a:rPr dirty="0" sz="1200" spc="-5">
                <a:latin typeface="Times New Roman"/>
                <a:cs typeface="Times New Roman"/>
              </a:rPr>
              <a:t>leterhelésének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mérsékléséhez.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lvl="1" marL="462280" indent="-450215">
              <a:lnSpc>
                <a:spcPct val="100000"/>
              </a:lnSpc>
              <a:buAutoNum type="arabicPeriod" startAt="2"/>
              <a:tabLst>
                <a:tab pos="4629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Az automatikus kormányzás </a:t>
            </a:r>
            <a:r>
              <a:rPr dirty="0" sz="1200" b="1" i="1">
                <a:latin typeface="Times New Roman"/>
                <a:cs typeface="Times New Roman"/>
              </a:rPr>
              <a:t>és a </a:t>
            </a:r>
            <a:r>
              <a:rPr dirty="0" sz="1200" spc="-5" b="1" i="1">
                <a:latin typeface="Times New Roman"/>
                <a:cs typeface="Times New Roman"/>
              </a:rPr>
              <a:t>precíziós</a:t>
            </a:r>
            <a:r>
              <a:rPr dirty="0" sz="1200" spc="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gazdálkodás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 indent="449580">
              <a:lnSpc>
                <a:spcPts val="2060"/>
              </a:lnSpc>
              <a:spcBef>
                <a:spcPts val="16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gépek </a:t>
            </a:r>
            <a:r>
              <a:rPr dirty="0" sz="1200">
                <a:latin typeface="Times New Roman"/>
                <a:cs typeface="Times New Roman"/>
              </a:rPr>
              <a:t>közötti </a:t>
            </a:r>
            <a:r>
              <a:rPr dirty="0" sz="1200" spc="-5">
                <a:latin typeface="Times New Roman"/>
                <a:cs typeface="Times New Roman"/>
              </a:rPr>
              <a:t>átfogó és </a:t>
            </a:r>
            <a:r>
              <a:rPr dirty="0" sz="1200">
                <a:latin typeface="Times New Roman"/>
                <a:cs typeface="Times New Roman"/>
              </a:rPr>
              <a:t>gördülékeny </a:t>
            </a:r>
            <a:r>
              <a:rPr dirty="0" sz="1200" spc="-5">
                <a:latin typeface="Times New Roman"/>
                <a:cs typeface="Times New Roman"/>
              </a:rPr>
              <a:t>adatcsere az </a:t>
            </a:r>
            <a:r>
              <a:rPr dirty="0" sz="1200" spc="-10">
                <a:latin typeface="Times New Roman"/>
                <a:cs typeface="Times New Roman"/>
              </a:rPr>
              <a:t>ISOBUS </a:t>
            </a:r>
            <a:r>
              <a:rPr dirty="0" sz="1200">
                <a:latin typeface="Times New Roman"/>
                <a:cs typeface="Times New Roman"/>
              </a:rPr>
              <a:t>szabvány </a:t>
            </a:r>
            <a:r>
              <a:rPr dirty="0" sz="1200" spc="-5">
                <a:latin typeface="Times New Roman"/>
                <a:cs typeface="Times New Roman"/>
              </a:rPr>
              <a:t>alapján történik (ISO </a:t>
            </a:r>
            <a:r>
              <a:rPr dirty="0" sz="1200">
                <a:latin typeface="Times New Roman"/>
                <a:cs typeface="Times New Roman"/>
              </a:rPr>
              <a:t>11783.10). </a:t>
            </a:r>
            <a:r>
              <a:rPr dirty="0" sz="1200" spc="-5">
                <a:latin typeface="Times New Roman"/>
                <a:cs typeface="Times New Roman"/>
              </a:rPr>
              <a:t>Az automatikus kormányzás  alkalmazása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elősegíti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jó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minőségű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mezőgazdasági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munkavégzést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mérsékeli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traktoros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leterhelését.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traktorok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mobil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mezőgazdasági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gépek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465"/>
              </a:spcBef>
            </a:pPr>
            <a:r>
              <a:rPr dirty="0" sz="1200" spc="-5">
                <a:latin typeface="Times New Roman"/>
                <a:cs typeface="Times New Roman"/>
              </a:rPr>
              <a:t>automatikus kormányzásával </a:t>
            </a:r>
            <a:r>
              <a:rPr dirty="0" sz="1200">
                <a:latin typeface="Times New Roman"/>
                <a:cs typeface="Times New Roman"/>
              </a:rPr>
              <a:t>javul a </a:t>
            </a:r>
            <a:r>
              <a:rPr dirty="0" sz="1200" spc="-5">
                <a:latin typeface="Times New Roman"/>
                <a:cs typeface="Times New Roman"/>
              </a:rPr>
              <a:t>munkaszélesség kihasználása, csökken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növényzet sérülésének lehetősége, </a:t>
            </a:r>
            <a:r>
              <a:rPr dirty="0" sz="1200">
                <a:latin typeface="Times New Roman"/>
                <a:cs typeface="Times New Roman"/>
              </a:rPr>
              <a:t>nő a területteljesítmény,</a:t>
            </a:r>
            <a:r>
              <a:rPr dirty="0" sz="1200" spc="-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csökken</a:t>
            </a: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ct val="1433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az üzemanyag felhasználás.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precíziós gazdálkodás megvalósításában az automatikus kormányzás,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műholdas navigációs </a:t>
            </a:r>
            <a:r>
              <a:rPr dirty="0" sz="1200">
                <a:latin typeface="Times New Roman"/>
                <a:cs typeface="Times New Roman"/>
              </a:rPr>
              <a:t>technika </a:t>
            </a:r>
            <a:r>
              <a:rPr dirty="0" sz="1200" spc="-5">
                <a:latin typeface="Times New Roman"/>
                <a:cs typeface="Times New Roman"/>
              </a:rPr>
              <a:t>alkalmazása  </a:t>
            </a:r>
            <a:r>
              <a:rPr dirty="0" sz="1200">
                <a:latin typeface="Times New Roman"/>
                <a:cs typeface="Times New Roman"/>
              </a:rPr>
              <a:t>új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lehetőségeket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teremtett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gépek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hatékony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működtetésének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elérésében.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traktoros,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kellő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ismeretekkel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rendelkezik,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akkor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saját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maga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437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programozhatja az erőgép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munkagép tevékenységét. Az elektronikus vezérlés és szabályozás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szántóföldön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gép </a:t>
            </a:r>
            <a:r>
              <a:rPr dirty="0" sz="1200" spc="-5">
                <a:latin typeface="Times New Roman"/>
                <a:cs typeface="Times New Roman"/>
              </a:rPr>
              <a:t>helyi </a:t>
            </a:r>
            <a:r>
              <a:rPr dirty="0" sz="1200">
                <a:latin typeface="Times New Roman"/>
                <a:cs typeface="Times New Roman"/>
              </a:rPr>
              <a:t>pozícióinak  </a:t>
            </a:r>
            <a:r>
              <a:rPr dirty="0" sz="1200" spc="-5">
                <a:latin typeface="Times New Roman"/>
                <a:cs typeface="Times New Roman"/>
              </a:rPr>
              <a:t>megfelelően fogja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tervezett alapanyagok mennyiségét kijuttatni. Az </a:t>
            </a:r>
            <a:r>
              <a:rPr dirty="0" sz="1200" spc="-10">
                <a:latin typeface="Times New Roman"/>
                <a:cs typeface="Times New Roman"/>
              </a:rPr>
              <a:t>ISOBUS </a:t>
            </a:r>
            <a:r>
              <a:rPr dirty="0" sz="1200" spc="-5">
                <a:latin typeface="Times New Roman"/>
                <a:cs typeface="Times New Roman"/>
              </a:rPr>
              <a:t>rendszerben </a:t>
            </a:r>
            <a:r>
              <a:rPr dirty="0" sz="1200">
                <a:latin typeface="Times New Roman"/>
                <a:cs typeface="Times New Roman"/>
              </a:rPr>
              <a:t>lehetőség </a:t>
            </a:r>
            <a:r>
              <a:rPr dirty="0" sz="1200" spc="-5">
                <a:latin typeface="Times New Roman"/>
                <a:cs typeface="Times New Roman"/>
              </a:rPr>
              <a:t>nyílik </a:t>
            </a:r>
            <a:r>
              <a:rPr dirty="0" sz="1200">
                <a:latin typeface="Times New Roman"/>
                <a:cs typeface="Times New Roman"/>
              </a:rPr>
              <a:t>a tápanyagigény meghatározására  </a:t>
            </a:r>
            <a:r>
              <a:rPr dirty="0" sz="1200" spc="-5">
                <a:latin typeface="Times New Roman"/>
                <a:cs typeface="Times New Roman"/>
              </a:rPr>
              <a:t>online-szenzorok alkalmazásával.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lvl="1" marL="462280" indent="-450215">
              <a:lnSpc>
                <a:spcPct val="100000"/>
              </a:lnSpc>
              <a:buAutoNum type="arabicPeriod" startAt="3"/>
              <a:tabLst>
                <a:tab pos="462280" algn="l"/>
                <a:tab pos="4629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Az automatikus kormányzás</a:t>
            </a:r>
            <a:endParaRPr sz="12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műholdas navigáció segítségével az automatikus kormányrendszerek </a:t>
            </a:r>
            <a:r>
              <a:rPr dirty="0" sz="1200">
                <a:latin typeface="Times New Roman"/>
                <a:cs typeface="Times New Roman"/>
              </a:rPr>
              <a:t>mindig a kívánt </a:t>
            </a:r>
            <a:r>
              <a:rPr dirty="0" sz="1200" spc="-5">
                <a:latin typeface="Times New Roman"/>
                <a:cs typeface="Times New Roman"/>
              </a:rPr>
              <a:t>és beprogramozott nyomvonalon </a:t>
            </a:r>
            <a:r>
              <a:rPr dirty="0" sz="1200">
                <a:latin typeface="Times New Roman"/>
                <a:cs typeface="Times New Roman"/>
              </a:rPr>
              <a:t>tartják 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traktort,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3300"/>
              </a:lnSpc>
              <a:spcBef>
                <a:spcPts val="10"/>
              </a:spcBef>
            </a:pPr>
            <a:r>
              <a:rPr dirty="0" sz="1200">
                <a:latin typeface="Times New Roman"/>
                <a:cs typeface="Times New Roman"/>
              </a:rPr>
              <a:t>a kombájnt </a:t>
            </a:r>
            <a:r>
              <a:rPr dirty="0" sz="1200" spc="-5">
                <a:latin typeface="Times New Roman"/>
                <a:cs typeface="Times New Roman"/>
              </a:rPr>
              <a:t>és egyéb mezőgazdasági </a:t>
            </a:r>
            <a:r>
              <a:rPr dirty="0" sz="1200">
                <a:latin typeface="Times New Roman"/>
                <a:cs typeface="Times New Roman"/>
              </a:rPr>
              <a:t>mobilgépet. </a:t>
            </a:r>
            <a:r>
              <a:rPr dirty="0" sz="1200" spc="-5">
                <a:latin typeface="Times New Roman"/>
                <a:cs typeface="Times New Roman"/>
              </a:rPr>
              <a:t>Segítségükkel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munkavégzés során az </a:t>
            </a:r>
            <a:r>
              <a:rPr dirty="0" sz="1200">
                <a:latin typeface="Times New Roman"/>
                <a:cs typeface="Times New Roman"/>
              </a:rPr>
              <a:t>emberi hibák </a:t>
            </a:r>
            <a:r>
              <a:rPr dirty="0" sz="1200" spc="-5">
                <a:latin typeface="Times New Roman"/>
                <a:cs typeface="Times New Roman"/>
              </a:rPr>
              <a:t>elkerülhetők, könnyedén és </a:t>
            </a:r>
            <a:r>
              <a:rPr dirty="0" sz="1200" spc="15">
                <a:latin typeface="Times New Roman"/>
                <a:cs typeface="Times New Roman"/>
              </a:rPr>
              <a:t>nagy  </a:t>
            </a:r>
            <a:r>
              <a:rPr dirty="0" sz="1200" spc="-5">
                <a:latin typeface="Times New Roman"/>
                <a:cs typeface="Times New Roman"/>
              </a:rPr>
              <a:t>pontossággal végezhető </a:t>
            </a:r>
            <a:r>
              <a:rPr dirty="0" sz="1200">
                <a:latin typeface="Times New Roman"/>
                <a:cs typeface="Times New Roman"/>
              </a:rPr>
              <a:t>el a </a:t>
            </a:r>
            <a:r>
              <a:rPr dirty="0" sz="1200" spc="-5">
                <a:latin typeface="Times New Roman"/>
                <a:cs typeface="Times New Roman"/>
              </a:rPr>
              <a:t>legkényesebb mezőgazdasági </a:t>
            </a:r>
            <a:r>
              <a:rPr dirty="0" sz="1200">
                <a:latin typeface="Times New Roman"/>
                <a:cs typeface="Times New Roman"/>
              </a:rPr>
              <a:t>munka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1270" cy="32188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223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838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951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729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4.4	A</a:t>
            </a:r>
            <a:r>
              <a:rPr dirty="0" sz="1200" spc="-5" b="1" i="1">
                <a:latin typeface="Times New Roman"/>
                <a:cs typeface="Times New Roman"/>
              </a:rPr>
              <a:t> kormányautomatika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060"/>
              </a:lnSpc>
              <a:spcBef>
                <a:spcPts val="16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kormányautomatika szervokormánnyal </a:t>
            </a:r>
            <a:r>
              <a:rPr dirty="0" sz="1200">
                <a:latin typeface="Times New Roman"/>
                <a:cs typeface="Times New Roman"/>
              </a:rPr>
              <a:t>rendelkező </a:t>
            </a:r>
            <a:r>
              <a:rPr dirty="0" sz="1200" spc="-5">
                <a:latin typeface="Times New Roman"/>
                <a:cs typeface="Times New Roman"/>
              </a:rPr>
              <a:t>erőgéphez </a:t>
            </a:r>
            <a:r>
              <a:rPr dirty="0" sz="1200">
                <a:latin typeface="Times New Roman"/>
                <a:cs typeface="Times New Roman"/>
              </a:rPr>
              <a:t>alkalmazható. </a:t>
            </a:r>
            <a:r>
              <a:rPr dirty="0" sz="1200" spc="-5">
                <a:latin typeface="Times New Roman"/>
                <a:cs typeface="Times New Roman"/>
              </a:rPr>
              <a:t>Az első generációs megoldás esetében </a:t>
            </a:r>
            <a:r>
              <a:rPr dirty="0" sz="1200">
                <a:latin typeface="Times New Roman"/>
                <a:cs typeface="Times New Roman"/>
              </a:rPr>
              <a:t>a kormányoszlopra,  illetve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kormánykerékre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szerelt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dörzskerekes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szervomotoros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mozgató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mechanizmust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alkalmaznak.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dörzskerék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kormánykereket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mozgatva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7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végzi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kormányzás vezérlését, korrekcióját. Könnyen áthelyezhető az </a:t>
            </a:r>
            <a:r>
              <a:rPr dirty="0" sz="1200">
                <a:latin typeface="Times New Roman"/>
                <a:cs typeface="Times New Roman"/>
              </a:rPr>
              <a:t>egyik </a:t>
            </a:r>
            <a:r>
              <a:rPr dirty="0" sz="1200" spc="-5">
                <a:latin typeface="Times New Roman"/>
                <a:cs typeface="Times New Roman"/>
              </a:rPr>
              <a:t>gépről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másikra, </a:t>
            </a:r>
            <a:r>
              <a:rPr dirty="0" sz="1200">
                <a:latin typeface="Times New Roman"/>
                <a:cs typeface="Times New Roman"/>
              </a:rPr>
              <a:t>maga </a:t>
            </a:r>
            <a:r>
              <a:rPr dirty="0" sz="1200" spc="-5">
                <a:latin typeface="Times New Roman"/>
                <a:cs typeface="Times New Roman"/>
              </a:rPr>
              <a:t>az átszerelés egyszerű és </a:t>
            </a:r>
            <a:r>
              <a:rPr dirty="0" sz="1200" spc="5">
                <a:latin typeface="Times New Roman"/>
                <a:cs typeface="Times New Roman"/>
              </a:rPr>
              <a:t>gyors.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korrekciós  jelek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közül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műholdas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jelfeldolgozó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elektronika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típusától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függően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ingyenes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EGNOS-jeltől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RTK-pontosságig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bármelyik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jel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használható.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15"/>
              </a:spcBef>
            </a:pPr>
            <a:r>
              <a:rPr dirty="0" sz="1200">
                <a:latin typeface="Times New Roman"/>
                <a:cs typeface="Times New Roman"/>
              </a:rPr>
              <a:t>második </a:t>
            </a:r>
            <a:r>
              <a:rPr dirty="0" sz="1200" spc="-5">
                <a:latin typeface="Times New Roman"/>
                <a:cs typeface="Times New Roman"/>
              </a:rPr>
              <a:t>generációs kormányautomatikánál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kormánykerék hajtása </a:t>
            </a:r>
            <a:r>
              <a:rPr dirty="0" sz="1200">
                <a:latin typeface="Times New Roman"/>
                <a:cs typeface="Times New Roman"/>
              </a:rPr>
              <a:t>megváltozott. A kormányoszlophoz </a:t>
            </a:r>
            <a:r>
              <a:rPr dirty="0" sz="1200" spc="-5">
                <a:latin typeface="Times New Roman"/>
                <a:cs typeface="Times New Roman"/>
              </a:rPr>
              <a:t>rögzített szervo kormánymotor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kormánykerékre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szerelt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fogaskoszorún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keresztül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mozgatja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kormánykereket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műholdas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jelfeldolgozó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elektronika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vezérlése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alapján.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kompakt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206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kormányautomatika berendezés villanymotorja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fogaskerék hajtás </a:t>
            </a:r>
            <a:r>
              <a:rPr dirty="0" sz="1200">
                <a:latin typeface="Times New Roman"/>
                <a:cs typeface="Times New Roman"/>
              </a:rPr>
              <a:t>révén </a:t>
            </a:r>
            <a:r>
              <a:rPr dirty="0" sz="1200" spc="-5">
                <a:latin typeface="Times New Roman"/>
                <a:cs typeface="Times New Roman"/>
              </a:rPr>
              <a:t>pontosabb és gyorsabb mozgatásra képes, </a:t>
            </a:r>
            <a:r>
              <a:rPr dirty="0" sz="1200">
                <a:latin typeface="Times New Roman"/>
                <a:cs typeface="Times New Roman"/>
              </a:rPr>
              <a:t>mint a dörzskerekes  szervomotoros</a:t>
            </a:r>
            <a:r>
              <a:rPr dirty="0" sz="1200" spc="-5">
                <a:latin typeface="Times New Roman"/>
                <a:cs typeface="Times New Roman"/>
              </a:rPr>
              <a:t> rendszer.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245" y="5901690"/>
            <a:ext cx="2357120" cy="5740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93675" marR="5080" indent="-181610">
              <a:lnSpc>
                <a:spcPts val="1390"/>
              </a:lnSpc>
              <a:spcBef>
                <a:spcPts val="185"/>
              </a:spcBef>
            </a:pPr>
            <a:r>
              <a:rPr dirty="0" sz="1200" i="1">
                <a:latin typeface="Times New Roman"/>
                <a:cs typeface="Times New Roman"/>
              </a:rPr>
              <a:t>13.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Dörzskerekes </a:t>
            </a:r>
            <a:r>
              <a:rPr dirty="0" sz="1200">
                <a:latin typeface="Times New Roman"/>
                <a:cs typeface="Times New Roman"/>
              </a:rPr>
              <a:t>első </a:t>
            </a:r>
            <a:r>
              <a:rPr dirty="0" sz="1200" spc="-5">
                <a:latin typeface="Times New Roman"/>
                <a:cs typeface="Times New Roman"/>
              </a:rPr>
              <a:t>generációs  kormányautomatika</a:t>
            </a:r>
            <a:endParaRPr sz="1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15"/>
              </a:spcBef>
            </a:pPr>
            <a:r>
              <a:rPr dirty="0" sz="1200" i="1">
                <a:latin typeface="Times New Roman"/>
                <a:cs typeface="Times New Roman"/>
                <a:hlinkClick r:id="rId4"/>
              </a:rPr>
              <a:t>Forrás: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 www.agrotec.hu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4940" y="5901690"/>
            <a:ext cx="2280285" cy="57404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86055" marR="5080" indent="-173990">
              <a:lnSpc>
                <a:spcPts val="1390"/>
              </a:lnSpc>
              <a:spcBef>
                <a:spcPts val="185"/>
              </a:spcBef>
            </a:pPr>
            <a:r>
              <a:rPr dirty="0" sz="1200" i="1">
                <a:latin typeface="Times New Roman"/>
                <a:cs typeface="Times New Roman"/>
              </a:rPr>
              <a:t>14.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Fogaskerék hajtású második  generációs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kormányautomatika</a:t>
            </a:r>
            <a:endParaRPr sz="1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15"/>
              </a:spcBef>
            </a:pPr>
            <a:r>
              <a:rPr dirty="0" sz="1200" i="1">
                <a:latin typeface="Times New Roman"/>
                <a:cs typeface="Times New Roman"/>
                <a:hlinkClick r:id="rId5"/>
              </a:rPr>
              <a:t>Forrás:</a:t>
            </a:r>
            <a:r>
              <a:rPr dirty="0" sz="1200" spc="-5" i="1">
                <a:latin typeface="Times New Roman"/>
                <a:cs typeface="Times New Roman"/>
                <a:hlinkClick r:id="rId5"/>
              </a:rPr>
              <a:t> www.mueller-elektronik.de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32176" y="3726179"/>
            <a:ext cx="2412492" cy="2106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50764" y="3896867"/>
            <a:ext cx="2860547" cy="1941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19373" y="2833242"/>
            <a:ext cx="2684780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27305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15.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Kormányautomatika fogaskoszorú  felszerelése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kormánykerékre.</a:t>
            </a:r>
            <a:endParaRPr sz="1200">
              <a:latin typeface="Times New Roman"/>
              <a:cs typeface="Times New Roman"/>
            </a:endParaRPr>
          </a:p>
          <a:p>
            <a:pPr marL="292735">
              <a:lnSpc>
                <a:spcPts val="1345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5" i="1">
                <a:latin typeface="Times New Roman"/>
                <a:cs typeface="Times New Roman"/>
              </a:rPr>
              <a:t> 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3521" y="2833242"/>
            <a:ext cx="1947545" cy="5588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2860" marR="5080" indent="-10795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16.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Kompakt szervomotor  </a:t>
            </a:r>
            <a:r>
              <a:rPr dirty="0" sz="1200" spc="-5">
                <a:latin typeface="Times New Roman"/>
                <a:cs typeface="Times New Roman"/>
              </a:rPr>
              <a:t>felszerelése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kormányoszlopra</a:t>
            </a:r>
            <a:endParaRPr sz="1200">
              <a:latin typeface="Times New Roman"/>
              <a:cs typeface="Times New Roman"/>
            </a:endParaRPr>
          </a:p>
          <a:p>
            <a:pPr marL="486409">
              <a:lnSpc>
                <a:spcPts val="1345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3461130"/>
            <a:ext cx="8888095" cy="186055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4.5	A </a:t>
            </a:r>
            <a:r>
              <a:rPr dirty="0" sz="1200" spc="-5" b="1" i="1">
                <a:latin typeface="Times New Roman"/>
                <a:cs typeface="Times New Roman"/>
              </a:rPr>
              <a:t>robot-kormánymű</a:t>
            </a:r>
            <a:r>
              <a:rPr dirty="0" sz="120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(robotpilóta-rendszer)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070"/>
              </a:lnSpc>
              <a:spcBef>
                <a:spcPts val="155"/>
              </a:spcBef>
            </a:pPr>
            <a:r>
              <a:rPr dirty="0" sz="1200">
                <a:latin typeface="Times New Roman"/>
                <a:cs typeface="Times New Roman"/>
              </a:rPr>
              <a:t>Ez a </a:t>
            </a:r>
            <a:r>
              <a:rPr dirty="0" sz="1200" spc="-5">
                <a:latin typeface="Times New Roman"/>
                <a:cs typeface="Times New Roman"/>
              </a:rPr>
              <a:t>berendezés az </a:t>
            </a:r>
            <a:r>
              <a:rPr dirty="0" sz="1200">
                <a:latin typeface="Times New Roman"/>
                <a:cs typeface="Times New Roman"/>
              </a:rPr>
              <a:t>automatikusan </a:t>
            </a:r>
            <a:r>
              <a:rPr dirty="0" sz="1200" spc="-5">
                <a:latin typeface="Times New Roman"/>
                <a:cs typeface="Times New Roman"/>
              </a:rPr>
              <a:t>kormányzott kerekeket elfordító szervóberendezésen, </a:t>
            </a:r>
            <a:r>
              <a:rPr dirty="0" sz="1200">
                <a:latin typeface="Times New Roman"/>
                <a:cs typeface="Times New Roman"/>
              </a:rPr>
              <a:t>mechanizmuson </a:t>
            </a:r>
            <a:r>
              <a:rPr dirty="0" sz="1200" spc="-5">
                <a:latin typeface="Times New Roman"/>
                <a:cs typeface="Times New Roman"/>
              </a:rPr>
              <a:t>keresztül </a:t>
            </a:r>
            <a:r>
              <a:rPr dirty="0" sz="1200">
                <a:latin typeface="Times New Roman"/>
                <a:cs typeface="Times New Roman"/>
              </a:rPr>
              <a:t>végzi a </a:t>
            </a:r>
            <a:r>
              <a:rPr dirty="0" sz="1200" spc="-5">
                <a:latin typeface="Times New Roman"/>
                <a:cs typeface="Times New Roman"/>
              </a:rPr>
              <a:t>traktor  kormányzását.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Ez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legpontosabb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megoldás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automatikus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terén.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közvetlenül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hozzáfér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kormányhidraulikához,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így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pontosan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tudja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kormányozni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nyomvonalon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tartani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gépet.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traktor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elhagyja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vezérlő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elektronikába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beprogramozott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ideális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haladási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vonalat,  akkor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rendszer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automatikusan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korrigálja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irányt.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robot-kormánymű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műholdas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helymeghatározás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(GPS)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által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szolgáltatott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jelek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feldolgozása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alapján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valósítja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meg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navigálását.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Ez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rendszer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automatikus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kormányzási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korrekciót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hidrosztatikus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kormányrendszerbe  épített hidraulikus vezérlőszelepek működtetésével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végzi.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90088" y="1661160"/>
            <a:ext cx="2761488" cy="1123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51576" y="1623060"/>
            <a:ext cx="2400300" cy="1161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93366" y="2536063"/>
            <a:ext cx="2934970" cy="518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dirty="0" sz="1100" i="1">
                <a:latin typeface="Times New Roman"/>
                <a:cs typeface="Times New Roman"/>
              </a:rPr>
              <a:t>17. </a:t>
            </a:r>
            <a:r>
              <a:rPr dirty="0" sz="1100" spc="-5" i="1">
                <a:latin typeface="Times New Roman"/>
                <a:cs typeface="Times New Roman"/>
              </a:rPr>
              <a:t>kép</a:t>
            </a:r>
            <a:r>
              <a:rPr dirty="0" sz="1100" spc="-5">
                <a:latin typeface="Times New Roman"/>
                <a:cs typeface="Times New Roman"/>
              </a:rPr>
              <a:t>: Előkészített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robot-kormánymű</a:t>
            </a:r>
            <a:endParaRPr sz="1100">
              <a:latin typeface="Times New Roman"/>
              <a:cs typeface="Times New Roman"/>
            </a:endParaRPr>
          </a:p>
          <a:p>
            <a:pPr marL="937260">
              <a:lnSpc>
                <a:spcPts val="1280"/>
              </a:lnSpc>
            </a:pPr>
            <a:r>
              <a:rPr dirty="0" sz="1100" spc="-5">
                <a:latin typeface="Times New Roman"/>
                <a:cs typeface="Times New Roman"/>
              </a:rPr>
              <a:t>CAN-BUSZ </a:t>
            </a:r>
            <a:r>
              <a:rPr dirty="0" sz="1100">
                <a:latin typeface="Times New Roman"/>
                <a:cs typeface="Times New Roman"/>
              </a:rPr>
              <a:t>vezérlő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egysége</a:t>
            </a:r>
            <a:endParaRPr sz="1100">
              <a:latin typeface="Times New Roman"/>
              <a:cs typeface="Times New Roman"/>
            </a:endParaRPr>
          </a:p>
          <a:p>
            <a:pPr marL="937260">
              <a:lnSpc>
                <a:spcPts val="1290"/>
              </a:lnSpc>
            </a:pPr>
            <a:r>
              <a:rPr dirty="0" sz="1100" i="1">
                <a:latin typeface="Times New Roman"/>
                <a:cs typeface="Times New Roman"/>
              </a:rPr>
              <a:t>Forrás:</a:t>
            </a:r>
            <a:r>
              <a:rPr dirty="0" sz="1100" spc="-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  <a:hlinkClick r:id="rId7"/>
              </a:rPr>
              <a:t>www.mueller-elektronik.de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0807" y="2523871"/>
            <a:ext cx="2957830" cy="5308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488315" marR="5080" indent="-476250">
              <a:lnSpc>
                <a:spcPts val="1300"/>
              </a:lnSpc>
              <a:spcBef>
                <a:spcPts val="260"/>
              </a:spcBef>
            </a:pPr>
            <a:r>
              <a:rPr dirty="0" sz="1200" i="1">
                <a:latin typeface="Times New Roman"/>
                <a:cs typeface="Times New Roman"/>
              </a:rPr>
              <a:t>18.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100">
                <a:latin typeface="Times New Roman"/>
                <a:cs typeface="Times New Roman"/>
              </a:rPr>
              <a:t>Az előre nem </a:t>
            </a:r>
            <a:r>
              <a:rPr dirty="0" sz="1100" spc="-5">
                <a:latin typeface="Times New Roman"/>
                <a:cs typeface="Times New Roman"/>
              </a:rPr>
              <a:t>kialakított robot-kormánymű  elektro-hidraulikus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Times New Roman"/>
                <a:cs typeface="Times New Roman"/>
              </a:rPr>
              <a:t>szeleprendszere</a:t>
            </a:r>
            <a:endParaRPr sz="1100">
              <a:latin typeface="Times New Roman"/>
              <a:cs typeface="Times New Roman"/>
            </a:endParaRPr>
          </a:p>
          <a:p>
            <a:pPr marL="488315">
              <a:lnSpc>
                <a:spcPts val="1215"/>
              </a:lnSpc>
            </a:pPr>
            <a:r>
              <a:rPr dirty="0" sz="1100" i="1">
                <a:latin typeface="Times New Roman"/>
                <a:cs typeface="Times New Roman"/>
              </a:rPr>
              <a:t>Forrás:</a:t>
            </a:r>
            <a:r>
              <a:rPr dirty="0" sz="1100" spc="-5" i="1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Times New Roman"/>
                <a:cs typeface="Times New Roman"/>
                <a:hlinkClick r:id="rId7"/>
              </a:rPr>
              <a:t>www.mueller-elektronik.de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3261487"/>
            <a:ext cx="8891270" cy="3313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 indent="449580">
              <a:lnSpc>
                <a:spcPct val="1439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A robot-kormányművek egyértelmű előnye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kormányautomatikákkal </a:t>
            </a:r>
            <a:r>
              <a:rPr dirty="0" sz="1200">
                <a:latin typeface="Times New Roman"/>
                <a:cs typeface="Times New Roman"/>
              </a:rPr>
              <a:t>szemben,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 spc="-5">
                <a:latin typeface="Times New Roman"/>
                <a:cs typeface="Times New Roman"/>
              </a:rPr>
              <a:t>sokkal </a:t>
            </a:r>
            <a:r>
              <a:rPr dirty="0" sz="1200">
                <a:latin typeface="Times New Roman"/>
                <a:cs typeface="Times New Roman"/>
              </a:rPr>
              <a:t>pontosabban </a:t>
            </a:r>
            <a:r>
              <a:rPr dirty="0" sz="1200" spc="-5">
                <a:latin typeface="Times New Roman"/>
                <a:cs typeface="Times New Roman"/>
              </a:rPr>
              <a:t>és gyorsabban reagálnak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korrekciós jelekre.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robot-kormánymű pontosan </a:t>
            </a:r>
            <a:r>
              <a:rPr dirty="0" sz="1200">
                <a:latin typeface="Times New Roman"/>
                <a:cs typeface="Times New Roman"/>
              </a:rPr>
              <a:t>tudja </a:t>
            </a:r>
            <a:r>
              <a:rPr dirty="0" sz="1200" spc="-5">
                <a:latin typeface="Times New Roman"/>
                <a:cs typeface="Times New Roman"/>
              </a:rPr>
              <a:t>kormányozni és nyomvonalon tartani </a:t>
            </a:r>
            <a:r>
              <a:rPr dirty="0" sz="1200">
                <a:latin typeface="Times New Roman"/>
                <a:cs typeface="Times New Roman"/>
              </a:rPr>
              <a:t>a traktort. </a:t>
            </a:r>
            <a:r>
              <a:rPr dirty="0" sz="1200" spc="-5">
                <a:latin typeface="Times New Roman"/>
                <a:cs typeface="Times New Roman"/>
              </a:rPr>
              <a:t>Az </a:t>
            </a:r>
            <a:r>
              <a:rPr dirty="0" sz="1200" spc="-10">
                <a:latin typeface="Times New Roman"/>
                <a:cs typeface="Times New Roman"/>
              </a:rPr>
              <a:t>ilyen </a:t>
            </a:r>
            <a:r>
              <a:rPr dirty="0" sz="1200" spc="-5">
                <a:latin typeface="Times New Roman"/>
                <a:cs typeface="Times New Roman"/>
              </a:rPr>
              <a:t>berendezést elsősorban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±2-3  cm korrekciós jelpontosságú </a:t>
            </a:r>
            <a:r>
              <a:rPr dirty="0" sz="1200">
                <a:latin typeface="Times New Roman"/>
                <a:cs typeface="Times New Roman"/>
              </a:rPr>
              <a:t>RTK </a:t>
            </a:r>
            <a:r>
              <a:rPr dirty="0" sz="1200" spc="-5">
                <a:latin typeface="Times New Roman"/>
                <a:cs typeface="Times New Roman"/>
              </a:rPr>
              <a:t>navigációs rendszerhez ajánlják, </a:t>
            </a:r>
            <a:r>
              <a:rPr dirty="0" sz="1200">
                <a:latin typeface="Times New Roman"/>
                <a:cs typeface="Times New Roman"/>
              </a:rPr>
              <a:t>mivel </a:t>
            </a:r>
            <a:r>
              <a:rPr dirty="0" sz="1200" spc="-5">
                <a:latin typeface="Times New Roman"/>
                <a:cs typeface="Times New Roman"/>
              </a:rPr>
              <a:t>az ilyen </a:t>
            </a:r>
            <a:r>
              <a:rPr dirty="0" sz="1200">
                <a:latin typeface="Times New Roman"/>
                <a:cs typeface="Times New Roman"/>
              </a:rPr>
              <a:t>pontosság mellett </a:t>
            </a:r>
            <a:r>
              <a:rPr dirty="0" sz="1200" spc="-5">
                <a:latin typeface="Times New Roman"/>
                <a:cs typeface="Times New Roman"/>
              </a:rPr>
              <a:t>lehet igazán kihasználni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robot-kormánymű  előnyeit.</a:t>
            </a:r>
            <a:endParaRPr sz="1200">
              <a:latin typeface="Times New Roman"/>
              <a:cs typeface="Times New Roman"/>
            </a:endParaRPr>
          </a:p>
          <a:p>
            <a:pPr algn="just" marL="462280"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latin typeface="Times New Roman"/>
                <a:cs typeface="Times New Roman"/>
              </a:rPr>
              <a:t>Könnyedén egyik </a:t>
            </a:r>
            <a:r>
              <a:rPr dirty="0" sz="1200">
                <a:latin typeface="Times New Roman"/>
                <a:cs typeface="Times New Roman"/>
              </a:rPr>
              <a:t>traktorból </a:t>
            </a:r>
            <a:r>
              <a:rPr dirty="0" sz="1200" spc="-5">
                <a:latin typeface="Times New Roman"/>
                <a:cs typeface="Times New Roman"/>
              </a:rPr>
              <a:t>másikba szerelhető. Az egységet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kormányoszlophoz kell rögzíteni </a:t>
            </a:r>
            <a:r>
              <a:rPr dirty="0" sz="1200">
                <a:latin typeface="Times New Roman"/>
                <a:cs typeface="Times New Roman"/>
              </a:rPr>
              <a:t>egy univerzális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felfogatással.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</a:rPr>
              <a:t>4.6 </a:t>
            </a:r>
            <a:r>
              <a:rPr dirty="0" sz="1200" spc="-5" b="1" i="1">
                <a:latin typeface="Times New Roman"/>
                <a:cs typeface="Times New Roman"/>
              </a:rPr>
              <a:t>Robot-kormányművel (robotpilóta-rendszerrel) gyárilag szerelt</a:t>
            </a:r>
            <a:r>
              <a:rPr dirty="0" sz="1200" spc="-3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traktorok</a:t>
            </a:r>
            <a:endParaRPr sz="12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A mai </a:t>
            </a:r>
            <a:r>
              <a:rPr dirty="0" sz="1200" spc="-5">
                <a:latin typeface="Times New Roman"/>
                <a:cs typeface="Times New Roman"/>
              </a:rPr>
              <a:t>nagyteljesítményű traktorokat </a:t>
            </a:r>
            <a:r>
              <a:rPr dirty="0" sz="1200">
                <a:latin typeface="Times New Roman"/>
                <a:cs typeface="Times New Roman"/>
              </a:rPr>
              <a:t>már </a:t>
            </a:r>
            <a:r>
              <a:rPr dirty="0" sz="1200" spc="-5">
                <a:latin typeface="Times New Roman"/>
                <a:cs typeface="Times New Roman"/>
              </a:rPr>
              <a:t>egyre </a:t>
            </a:r>
            <a:r>
              <a:rPr dirty="0" sz="1200">
                <a:latin typeface="Times New Roman"/>
                <a:cs typeface="Times New Roman"/>
              </a:rPr>
              <a:t>inkább </a:t>
            </a:r>
            <a:r>
              <a:rPr dirty="0" sz="1200" spc="-5">
                <a:latin typeface="Times New Roman"/>
                <a:cs typeface="Times New Roman"/>
              </a:rPr>
              <a:t>gyárilag szerelik </a:t>
            </a:r>
            <a:r>
              <a:rPr dirty="0" sz="1200">
                <a:latin typeface="Times New Roman"/>
                <a:cs typeface="Times New Roman"/>
              </a:rPr>
              <a:t>fel </a:t>
            </a:r>
            <a:r>
              <a:rPr dirty="0" sz="1200" spc="-5">
                <a:latin typeface="Times New Roman"/>
                <a:cs typeface="Times New Roman"/>
              </a:rPr>
              <a:t>robot- kormányművel.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traktorgyártok úgynevezett</a:t>
            </a:r>
            <a:r>
              <a:rPr dirty="0" sz="1200" spc="-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robot-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8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kormányműre előkészített traktor </a:t>
            </a:r>
            <a:r>
              <a:rPr dirty="0" sz="1200">
                <a:latin typeface="Times New Roman"/>
                <a:cs typeface="Times New Roman"/>
              </a:rPr>
              <a:t>típust is </a:t>
            </a:r>
            <a:r>
              <a:rPr dirty="0" sz="1200" spc="-5">
                <a:latin typeface="Times New Roman"/>
                <a:cs typeface="Times New Roman"/>
              </a:rPr>
              <a:t>értékesítenek, ahol </a:t>
            </a:r>
            <a:r>
              <a:rPr dirty="0" sz="1200">
                <a:latin typeface="Times New Roman"/>
                <a:cs typeface="Times New Roman"/>
              </a:rPr>
              <a:t>a hidraulikus </a:t>
            </a:r>
            <a:r>
              <a:rPr dirty="0" sz="1200" spc="-5">
                <a:latin typeface="Times New Roman"/>
                <a:cs typeface="Times New Roman"/>
              </a:rPr>
              <a:t>vezérlőszelepek, kerékszög </a:t>
            </a:r>
            <a:r>
              <a:rPr dirty="0" sz="1200">
                <a:latin typeface="Times New Roman"/>
                <a:cs typeface="Times New Roman"/>
              </a:rPr>
              <a:t>szenzorok be </a:t>
            </a:r>
            <a:r>
              <a:rPr dirty="0" sz="1200" spc="-5">
                <a:latin typeface="Times New Roman"/>
                <a:cs typeface="Times New Roman"/>
              </a:rPr>
              <a:t>vannak építve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kormányrendszerbe, </a:t>
            </a:r>
            <a:r>
              <a:rPr dirty="0" sz="1200">
                <a:latin typeface="Times New Roman"/>
                <a:cs typeface="Times New Roman"/>
              </a:rPr>
              <a:t>de </a:t>
            </a:r>
            <a:r>
              <a:rPr dirty="0" sz="1200" spc="-5">
                <a:latin typeface="Times New Roman"/>
                <a:cs typeface="Times New Roman"/>
              </a:rPr>
              <a:t>hiányzik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műholdas </a:t>
            </a:r>
            <a:r>
              <a:rPr dirty="0" sz="1200">
                <a:latin typeface="Times New Roman"/>
                <a:cs typeface="Times New Roman"/>
              </a:rPr>
              <a:t>jel </a:t>
            </a:r>
            <a:r>
              <a:rPr dirty="0" sz="1200" spc="-5">
                <a:latin typeface="Times New Roman"/>
                <a:cs typeface="Times New Roman"/>
              </a:rPr>
              <a:t>kiértékelő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vezérlő </a:t>
            </a:r>
            <a:r>
              <a:rPr dirty="0" sz="1200">
                <a:latin typeface="Times New Roman"/>
                <a:cs typeface="Times New Roman"/>
              </a:rPr>
              <a:t>elektronika. A </a:t>
            </a:r>
            <a:r>
              <a:rPr dirty="0" sz="1200" spc="-5">
                <a:latin typeface="Times New Roman"/>
                <a:cs typeface="Times New Roman"/>
              </a:rPr>
              <a:t>régebbi évjáratú hidraulikus szervokormány-rendszerrel  szerelt traktorra általában utólag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felszerelhető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robot-kormánymű. </a:t>
            </a:r>
            <a:r>
              <a:rPr dirty="0" sz="1200">
                <a:latin typeface="Times New Roman"/>
                <a:cs typeface="Times New Roman"/>
              </a:rPr>
              <a:t>Ebben </a:t>
            </a:r>
            <a:r>
              <a:rPr dirty="0" sz="1200" spc="-5">
                <a:latin typeface="Times New Roman"/>
                <a:cs typeface="Times New Roman"/>
              </a:rPr>
              <a:t>az esetben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hidraulikus vezérlőszelepeket, egyéb rendszerelemeket  utólag </a:t>
            </a:r>
            <a:r>
              <a:rPr dirty="0" sz="1200">
                <a:latin typeface="Times New Roman"/>
                <a:cs typeface="Times New Roman"/>
              </a:rPr>
              <a:t>kell </a:t>
            </a:r>
            <a:r>
              <a:rPr dirty="0" sz="1200" spc="-5">
                <a:latin typeface="Times New Roman"/>
                <a:cs typeface="Times New Roman"/>
              </a:rPr>
              <a:t>beépíteni </a:t>
            </a:r>
            <a:r>
              <a:rPr dirty="0" sz="1200">
                <a:latin typeface="Times New Roman"/>
                <a:cs typeface="Times New Roman"/>
              </a:rPr>
              <a:t>a traktor kormány </a:t>
            </a:r>
            <a:r>
              <a:rPr dirty="0" sz="1200" spc="-5">
                <a:latin typeface="Times New Roman"/>
                <a:cs typeface="Times New Roman"/>
              </a:rPr>
              <a:t>rendszerébe.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beépítés és kalibrálás általában </a:t>
            </a:r>
            <a:r>
              <a:rPr dirty="0" sz="1200" spc="10">
                <a:latin typeface="Times New Roman"/>
                <a:cs typeface="Times New Roman"/>
              </a:rPr>
              <a:t>1-2 </a:t>
            </a:r>
            <a:r>
              <a:rPr dirty="0" sz="1200">
                <a:latin typeface="Times New Roman"/>
                <a:cs typeface="Times New Roman"/>
              </a:rPr>
              <a:t>napot vesz </a:t>
            </a:r>
            <a:r>
              <a:rPr dirty="0" sz="1200" spc="-5">
                <a:latin typeface="Times New Roman"/>
                <a:cs typeface="Times New Roman"/>
              </a:rPr>
              <a:t>igénybe.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modern robotpilóta-rendszerek  </a:t>
            </a:r>
            <a:r>
              <a:rPr dirty="0" sz="1200">
                <a:latin typeface="Times New Roman"/>
                <a:cs typeface="Times New Roman"/>
              </a:rPr>
              <a:t>már </a:t>
            </a:r>
            <a:r>
              <a:rPr dirty="0" sz="1200" spc="-5">
                <a:latin typeface="Times New Roman"/>
                <a:cs typeface="Times New Roman"/>
              </a:rPr>
              <a:t>alkalmasak az </a:t>
            </a:r>
            <a:r>
              <a:rPr dirty="0" sz="1200">
                <a:latin typeface="Times New Roman"/>
                <a:cs typeface="Times New Roman"/>
              </a:rPr>
              <a:t>összes </a:t>
            </a:r>
            <a:r>
              <a:rPr dirty="0" sz="1200" spc="-5">
                <a:latin typeface="Times New Roman"/>
                <a:cs typeface="Times New Roman"/>
              </a:rPr>
              <a:t>szántóföldi munkában segíteni az önálló kormányzást, nemcsak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traktor, hanem </a:t>
            </a:r>
            <a:r>
              <a:rPr dirty="0" sz="1200">
                <a:latin typeface="Times New Roman"/>
                <a:cs typeface="Times New Roman"/>
              </a:rPr>
              <a:t>a munkagép </a:t>
            </a:r>
            <a:r>
              <a:rPr dirty="0" sz="1200" spc="-5">
                <a:latin typeface="Times New Roman"/>
                <a:cs typeface="Times New Roman"/>
              </a:rPr>
              <a:t>esetében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is.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51376" y="1473708"/>
            <a:ext cx="1676400" cy="1067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27776" y="1359408"/>
            <a:ext cx="1143749" cy="11917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7447" y="1422146"/>
            <a:ext cx="8858885" cy="2196465"/>
          </a:xfrm>
          <a:prstGeom prst="rect">
            <a:avLst/>
          </a:prstGeom>
          <a:solidFill>
            <a:srgbClr val="CCDDEA"/>
          </a:solidFill>
          <a:ln w="609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2755" indent="-229235">
              <a:lnSpc>
                <a:spcPts val="1275"/>
              </a:lnSpc>
              <a:buAutoNum type="arabicPeriod" startAt="9"/>
              <a:tabLst>
                <a:tab pos="453390" algn="l"/>
              </a:tabLst>
            </a:pPr>
            <a:r>
              <a:rPr dirty="0" sz="1100" spc="-5">
                <a:latin typeface="Calibri"/>
                <a:cs typeface="Calibri"/>
              </a:rPr>
              <a:t>feladat)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második generációs kormány automatikánál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szervo </a:t>
            </a:r>
            <a:r>
              <a:rPr dirty="0" sz="1100">
                <a:latin typeface="Calibri"/>
                <a:cs typeface="Calibri"/>
              </a:rPr>
              <a:t>motor </a:t>
            </a:r>
            <a:r>
              <a:rPr dirty="0" sz="1100" spc="-5">
                <a:latin typeface="Calibri"/>
                <a:cs typeface="Calibri"/>
              </a:rPr>
              <a:t>hogyan mozgatja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kormánykereket?</a:t>
            </a:r>
            <a:endParaRPr sz="1100">
              <a:latin typeface="Calibri"/>
              <a:cs typeface="Calibri"/>
            </a:endParaRPr>
          </a:p>
          <a:p>
            <a:pPr marL="452755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2755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4025" indent="-229235">
              <a:lnSpc>
                <a:spcPct val="100000"/>
              </a:lnSpc>
              <a:spcBef>
                <a:spcPts val="695"/>
              </a:spcBef>
              <a:buAutoNum type="arabicPeriod" startAt="10"/>
              <a:tabLst>
                <a:tab pos="454659" algn="l"/>
              </a:tabLst>
            </a:pPr>
            <a:r>
              <a:rPr dirty="0" sz="1100" spc="-5">
                <a:latin typeface="Calibri"/>
                <a:cs typeface="Calibri"/>
              </a:rPr>
              <a:t>feladat) </a:t>
            </a:r>
            <a:r>
              <a:rPr dirty="0" sz="1100">
                <a:latin typeface="Calibri"/>
                <a:cs typeface="Calibri"/>
              </a:rPr>
              <a:t>Mi a </a:t>
            </a:r>
            <a:r>
              <a:rPr dirty="0" sz="1100" spc="-5">
                <a:latin typeface="Calibri"/>
                <a:cs typeface="Calibri"/>
              </a:rPr>
              <a:t>robot kormányművek egyértelmű előnye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kormányautomatikákkal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szemben?</a:t>
            </a:r>
            <a:endParaRPr sz="1100">
              <a:latin typeface="Calibri"/>
              <a:cs typeface="Calibri"/>
            </a:endParaRPr>
          </a:p>
          <a:p>
            <a:pPr marL="454025">
              <a:lnSpc>
                <a:spcPct val="100000"/>
              </a:lnSpc>
              <a:spcBef>
                <a:spcPts val="70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………………………………………………………………………………………………………………………………………….…………………………………………………………………………………………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4025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………………………………………………….…………………………</a:t>
            </a:r>
            <a:endParaRPr sz="1100">
              <a:latin typeface="Calibri"/>
              <a:cs typeface="Calibri"/>
            </a:endParaRPr>
          </a:p>
          <a:p>
            <a:pPr marL="452755" indent="-229235">
              <a:lnSpc>
                <a:spcPct val="100000"/>
              </a:lnSpc>
              <a:spcBef>
                <a:spcPts val="685"/>
              </a:spcBef>
              <a:buAutoNum type="arabicPeriod" startAt="11"/>
              <a:tabLst>
                <a:tab pos="453390" algn="l"/>
              </a:tabLst>
            </a:pPr>
            <a:r>
              <a:rPr dirty="0" sz="1100" spc="-5">
                <a:latin typeface="Calibri"/>
                <a:cs typeface="Calibri"/>
              </a:rPr>
              <a:t>feladat) Milyen egységek hiányoznak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robotkormányműre előkészített traktorokból,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gyárilag robotkormányművelt </a:t>
            </a:r>
            <a:r>
              <a:rPr dirty="0" sz="1100">
                <a:latin typeface="Calibri"/>
                <a:cs typeface="Calibri"/>
              </a:rPr>
              <a:t>szerelt traktorokhoz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képest?</a:t>
            </a:r>
            <a:endParaRPr sz="110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13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13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…………………………………………………….………………………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7493000" cy="17176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778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L="38227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L="230504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231902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lvl="1" marL="462280" indent="-450215">
              <a:lnSpc>
                <a:spcPct val="100000"/>
              </a:lnSpc>
              <a:buAutoNum type="arabicPeriod" startAt="7"/>
              <a:tabLst>
                <a:tab pos="462280" algn="l"/>
                <a:tab pos="4629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Munkagépkormányzás</a:t>
            </a:r>
            <a:endParaRPr sz="12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615"/>
              </a:spcBef>
            </a:pPr>
            <a:r>
              <a:rPr dirty="0" sz="1200" spc="-5">
                <a:latin typeface="Times New Roman"/>
                <a:cs typeface="Times New Roman"/>
              </a:rPr>
              <a:t>Nagyobb mértékű keresztirányú </a:t>
            </a:r>
            <a:r>
              <a:rPr dirty="0" sz="1200">
                <a:latin typeface="Times New Roman"/>
                <a:cs typeface="Times New Roman"/>
              </a:rPr>
              <a:t>lejtés </a:t>
            </a:r>
            <a:r>
              <a:rPr dirty="0" sz="1200" spc="-5">
                <a:latin typeface="Times New Roman"/>
                <a:cs typeface="Times New Roman"/>
              </a:rPr>
              <a:t>esetén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munkagépek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legprecízebb kormányzás ellenére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elsodródhatnak.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lvl="2" marL="462280" indent="-450215">
              <a:lnSpc>
                <a:spcPct val="100000"/>
              </a:lnSpc>
              <a:buAutoNum type="arabicPeriod"/>
              <a:tabLst>
                <a:tab pos="462280" algn="l"/>
                <a:tab pos="462915" algn="l"/>
              </a:tabLst>
            </a:pPr>
            <a:r>
              <a:rPr dirty="0" sz="1200" i="1">
                <a:latin typeface="Times New Roman"/>
                <a:cs typeface="Times New Roman"/>
              </a:rPr>
              <a:t>A </a:t>
            </a:r>
            <a:r>
              <a:rPr dirty="0" sz="1200" spc="-5" i="1">
                <a:latin typeface="Times New Roman"/>
                <a:cs typeface="Times New Roman"/>
              </a:rPr>
              <a:t>passzív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munkagép-kormányzás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971669"/>
            <a:ext cx="8888730" cy="1642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https://www.youtube.com/watch?v=UOxH39DarTo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4400"/>
              </a:lnSpc>
              <a:spcBef>
                <a:spcPts val="82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passzív munkagép kormányzásnál </a:t>
            </a:r>
            <a:r>
              <a:rPr dirty="0" sz="1200">
                <a:latin typeface="Times New Roman"/>
                <a:cs typeface="Times New Roman"/>
              </a:rPr>
              <a:t>a munkagépről </a:t>
            </a:r>
            <a:r>
              <a:rPr dirty="0" sz="1200" spc="-5">
                <a:latin typeface="Times New Roman"/>
                <a:cs typeface="Times New Roman"/>
              </a:rPr>
              <a:t>érkező GPS-adatok alapján korrigálja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robot-kormánymű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 haladását, annak  érdekében,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>
                <a:latin typeface="Times New Roman"/>
                <a:cs typeface="Times New Roman"/>
              </a:rPr>
              <a:t>a munkagép </a:t>
            </a:r>
            <a:r>
              <a:rPr dirty="0" sz="1200" spc="-5">
                <a:latin typeface="Times New Roman"/>
                <a:cs typeface="Times New Roman"/>
              </a:rPr>
              <a:t>nyomvonalon tartása lehetőleg kielégítő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legyen.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00" spc="-5">
                <a:latin typeface="Times New Roman"/>
                <a:cs typeface="Times New Roman"/>
              </a:rPr>
              <a:t>Előnyök: garantálja </a:t>
            </a:r>
            <a:r>
              <a:rPr dirty="0" sz="1200">
                <a:latin typeface="Times New Roman"/>
                <a:cs typeface="Times New Roman"/>
              </a:rPr>
              <a:t>a munkagép </a:t>
            </a:r>
            <a:r>
              <a:rPr dirty="0" sz="1200" spc="-5">
                <a:latin typeface="Times New Roman"/>
                <a:cs typeface="Times New Roman"/>
              </a:rPr>
              <a:t>soron tartását extrém domborzati viszonyok </a:t>
            </a:r>
            <a:r>
              <a:rPr dirty="0" sz="1200">
                <a:latin typeface="Times New Roman"/>
                <a:cs typeface="Times New Roman"/>
              </a:rPr>
              <a:t>mellett és a </a:t>
            </a:r>
            <a:r>
              <a:rPr dirty="0" sz="1200" spc="-5">
                <a:latin typeface="Times New Roman"/>
                <a:cs typeface="Times New Roman"/>
              </a:rPr>
              <a:t>robotpilóta-rendszer továbbfejlesztése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egyszerű.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i="1">
                <a:latin typeface="Times New Roman"/>
                <a:cs typeface="Times New Roman"/>
              </a:rPr>
              <a:t>4.7.2	Az </a:t>
            </a:r>
            <a:r>
              <a:rPr dirty="0" sz="1200" spc="-5" i="1">
                <a:latin typeface="Times New Roman"/>
                <a:cs typeface="Times New Roman"/>
              </a:rPr>
              <a:t>aktív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munkagépkormányzás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235" y="2336292"/>
            <a:ext cx="4607560" cy="2592705"/>
          </a:xfrm>
          <a:custGeom>
            <a:avLst/>
            <a:gdLst/>
            <a:ahLst/>
            <a:cxnLst/>
            <a:rect l="l" t="t" r="r" b="b"/>
            <a:pathLst>
              <a:path w="4607559" h="2592704">
                <a:moveTo>
                  <a:pt x="0" y="2592324"/>
                </a:moveTo>
                <a:lnTo>
                  <a:pt x="4607052" y="2592324"/>
                </a:lnTo>
                <a:lnTo>
                  <a:pt x="4607052" y="0"/>
                </a:lnTo>
                <a:lnTo>
                  <a:pt x="0" y="0"/>
                </a:lnTo>
                <a:lnTo>
                  <a:pt x="0" y="25923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7248" y="2386584"/>
            <a:ext cx="4416552" cy="2482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84285" cy="164147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6525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076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252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0304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marL="12700" marR="5080" indent="449580">
              <a:lnSpc>
                <a:spcPct val="144200"/>
              </a:lnSpc>
              <a:spcBef>
                <a:spcPts val="430"/>
              </a:spcBef>
            </a:pPr>
            <a:r>
              <a:rPr dirty="0" sz="1200" spc="-5">
                <a:latin typeface="Times New Roman"/>
                <a:cs typeface="Times New Roman"/>
              </a:rPr>
              <a:t>Az aktív munkagépkormányzás egymástól függetlenül, aktívan kormányozza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traktort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munkagépet, </a:t>
            </a:r>
            <a:r>
              <a:rPr dirty="0" sz="1200" spc="5">
                <a:latin typeface="Times New Roman"/>
                <a:cs typeface="Times New Roman"/>
              </a:rPr>
              <a:t>így </a:t>
            </a:r>
            <a:r>
              <a:rPr dirty="0" sz="1200">
                <a:latin typeface="Times New Roman"/>
                <a:cs typeface="Times New Roman"/>
              </a:rPr>
              <a:t>mind a </a:t>
            </a:r>
            <a:r>
              <a:rPr dirty="0" sz="1200" spc="-5">
                <a:latin typeface="Times New Roman"/>
                <a:cs typeface="Times New Roman"/>
              </a:rPr>
              <a:t>traktor, </a:t>
            </a:r>
            <a:r>
              <a:rPr dirty="0" sz="1200">
                <a:latin typeface="Times New Roman"/>
                <a:cs typeface="Times New Roman"/>
              </a:rPr>
              <a:t>mind a  </a:t>
            </a:r>
            <a:r>
              <a:rPr dirty="0" sz="1200" spc="-5">
                <a:latin typeface="Times New Roman"/>
                <a:cs typeface="Times New Roman"/>
              </a:rPr>
              <a:t>munkagép pontosan </a:t>
            </a:r>
            <a:r>
              <a:rPr dirty="0" sz="1200">
                <a:latin typeface="Times New Roman"/>
                <a:cs typeface="Times New Roman"/>
              </a:rPr>
              <a:t>a kívánt </a:t>
            </a:r>
            <a:r>
              <a:rPr dirty="0" sz="1200" spc="-5">
                <a:latin typeface="Times New Roman"/>
                <a:cs typeface="Times New Roman"/>
              </a:rPr>
              <a:t>nyomvonalon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halad.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tényleges kormányzást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munkagép </a:t>
            </a:r>
            <a:r>
              <a:rPr dirty="0" sz="1200">
                <a:latin typeface="Times New Roman"/>
                <a:cs typeface="Times New Roman"/>
              </a:rPr>
              <a:t>kormányműve a </a:t>
            </a:r>
            <a:r>
              <a:rPr dirty="0" sz="1200" spc="-5">
                <a:latin typeface="Times New Roman"/>
                <a:cs typeface="Times New Roman"/>
              </a:rPr>
              <a:t>farkerékkel,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fartárcsákkal, </a:t>
            </a:r>
            <a:r>
              <a:rPr dirty="0" sz="1200">
                <a:latin typeface="Times New Roman"/>
                <a:cs typeface="Times New Roman"/>
              </a:rPr>
              <a:t>vagy </a:t>
            </a:r>
            <a:r>
              <a:rPr dirty="0" sz="1200" spc="-5">
                <a:latin typeface="Times New Roman"/>
                <a:cs typeface="Times New Roman"/>
              </a:rPr>
              <a:t>az eltolható felfüggesztéssel stb.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végzi.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3679063"/>
            <a:ext cx="8890635" cy="290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6405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19.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Aktív munkagép kormányzás </a:t>
            </a:r>
            <a:r>
              <a:rPr dirty="0" sz="1200" i="1">
                <a:latin typeface="Times New Roman"/>
                <a:cs typeface="Times New Roman"/>
              </a:rPr>
              <a:t>20.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Passzív </a:t>
            </a:r>
            <a:r>
              <a:rPr dirty="0" sz="1200" spc="-5">
                <a:latin typeface="Times New Roman"/>
                <a:cs typeface="Times New Roman"/>
              </a:rPr>
              <a:t>New Holland munkagép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</a:t>
            </a:r>
            <a:endParaRPr sz="1200">
              <a:latin typeface="Times New Roman"/>
              <a:cs typeface="Times New Roman"/>
            </a:endParaRPr>
          </a:p>
          <a:p>
            <a:pPr algn="ctr" marL="448309">
              <a:lnSpc>
                <a:spcPts val="1410"/>
              </a:lnSpc>
              <a:tabLst>
                <a:tab pos="2886710" algn="l"/>
              </a:tabLst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www.agrotec.hu</a:t>
            </a:r>
            <a:r>
              <a:rPr dirty="0" sz="1200" spc="-5" i="1">
                <a:latin typeface="Times New Roman"/>
                <a:cs typeface="Times New Roman"/>
              </a:rPr>
              <a:t>	</a:t>
            </a:r>
            <a:r>
              <a:rPr dirty="0" sz="1200" i="1">
                <a:latin typeface="Times New Roman"/>
                <a:cs typeface="Times New Roman"/>
              </a:rPr>
              <a:t>Forrás: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www.agrotec.hu</a:t>
            </a:r>
            <a:endParaRPr sz="12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115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kombájnoknál </a:t>
            </a:r>
            <a:r>
              <a:rPr dirty="0" sz="1200">
                <a:latin typeface="Times New Roman"/>
                <a:cs typeface="Times New Roman"/>
              </a:rPr>
              <a:t>már </a:t>
            </a:r>
            <a:r>
              <a:rPr dirty="0" sz="1200" spc="-5">
                <a:latin typeface="Times New Roman"/>
                <a:cs typeface="Times New Roman"/>
              </a:rPr>
              <a:t>sok-sok évtizede megjelentek </a:t>
            </a:r>
            <a:r>
              <a:rPr dirty="0" sz="1200">
                <a:latin typeface="Times New Roman"/>
                <a:cs typeface="Times New Roman"/>
              </a:rPr>
              <a:t>a hidrosztatikus </a:t>
            </a:r>
            <a:r>
              <a:rPr dirty="0" sz="1200" spc="-5">
                <a:latin typeface="Times New Roman"/>
                <a:cs typeface="Times New Roman"/>
              </a:rPr>
              <a:t>kormányrendszert vezérlő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robotpilóták.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Az automatikus kormányzás vezérlése</a:t>
            </a:r>
            <a:endParaRPr sz="12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 automatikus kormányzásának </a:t>
            </a:r>
            <a:r>
              <a:rPr dirty="0" sz="1200">
                <a:latin typeface="Times New Roman"/>
                <a:cs typeface="Times New Roman"/>
              </a:rPr>
              <a:t>megvalósításához a </a:t>
            </a:r>
            <a:r>
              <a:rPr dirty="0" sz="1200" spc="-5">
                <a:latin typeface="Times New Roman"/>
                <a:cs typeface="Times New Roman"/>
              </a:rPr>
              <a:t>kormányautomatikán </a:t>
            </a:r>
            <a:r>
              <a:rPr dirty="0" sz="1200">
                <a:latin typeface="Times New Roman"/>
                <a:cs typeface="Times New Roman"/>
              </a:rPr>
              <a:t>vagy a </a:t>
            </a:r>
            <a:r>
              <a:rPr dirty="0" sz="1200" spc="-5">
                <a:latin typeface="Times New Roman"/>
                <a:cs typeface="Times New Roman"/>
              </a:rPr>
              <a:t>robot-kormányművön </a:t>
            </a:r>
            <a:r>
              <a:rPr dirty="0" sz="1200">
                <a:latin typeface="Times New Roman"/>
                <a:cs typeface="Times New Roman"/>
              </a:rPr>
              <a:t>kívül szűkség </a:t>
            </a:r>
            <a:r>
              <a:rPr dirty="0" sz="1200" spc="-5">
                <a:latin typeface="Times New Roman"/>
                <a:cs typeface="Times New Roman"/>
              </a:rPr>
              <a:t>van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vezérlő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433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elektronikára,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helymeghatározó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műhold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jeleit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vevő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azt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feldolgozó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berendezésre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is.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felhasználó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számára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számos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rendszert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egyedi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terméket  </a:t>
            </a:r>
            <a:r>
              <a:rPr dirty="0" sz="1200" spc="-5">
                <a:latin typeface="Times New Roman"/>
                <a:cs typeface="Times New Roman"/>
              </a:rPr>
              <a:t>kínálnak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gyártók.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i="1">
                <a:latin typeface="Times New Roman"/>
                <a:cs typeface="Times New Roman"/>
              </a:rPr>
              <a:t>4.7.3	</a:t>
            </a:r>
            <a:r>
              <a:rPr dirty="0" sz="1200" spc="-5" i="1">
                <a:latin typeface="Times New Roman"/>
                <a:cs typeface="Times New Roman"/>
              </a:rPr>
              <a:t>Automatikus kormányzási (vezetési)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módok</a:t>
            </a:r>
            <a:endParaRPr sz="120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080"/>
              </a:lnSpc>
              <a:spcBef>
                <a:spcPts val="16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 automatikus iránytartása attól függ,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kormányvezérlő elektronikájába milyen programot írtak be.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sokféle </a:t>
            </a:r>
            <a:r>
              <a:rPr dirty="0" sz="1200" spc="5">
                <a:latin typeface="Times New Roman"/>
                <a:cs typeface="Times New Roman"/>
              </a:rPr>
              <a:t>lehetőség  </a:t>
            </a:r>
            <a:r>
              <a:rPr dirty="0" sz="1200" spc="-5">
                <a:latin typeface="Times New Roman"/>
                <a:cs typeface="Times New Roman"/>
              </a:rPr>
              <a:t>biztosítja,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hogy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terület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körüljárására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teljes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terület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bejárására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rendelkezésre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álljon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megfelelő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vezetési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mód.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Emellett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létezik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teljesen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4032" y="2410968"/>
            <a:ext cx="4533900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1270" cy="53225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223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7744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6014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85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marL="12700" marR="6350">
              <a:lnSpc>
                <a:spcPct val="144200"/>
              </a:lnSpc>
              <a:spcBef>
                <a:spcPts val="430"/>
              </a:spcBef>
            </a:pPr>
            <a:r>
              <a:rPr dirty="0" sz="1200" spc="-5">
                <a:latin typeface="Times New Roman"/>
                <a:cs typeface="Times New Roman"/>
              </a:rPr>
              <a:t>rugalmas vezetési </a:t>
            </a:r>
            <a:r>
              <a:rPr dirty="0" sz="1200">
                <a:latin typeface="Times New Roman"/>
                <a:cs typeface="Times New Roman"/>
              </a:rPr>
              <a:t>mód is, mely a </a:t>
            </a:r>
            <a:r>
              <a:rPr dirty="0" sz="1200" spc="-5">
                <a:latin typeface="Times New Roman"/>
                <a:cs typeface="Times New Roman"/>
              </a:rPr>
              <a:t>legutoljára végigjárt nyomvonalat </a:t>
            </a:r>
            <a:r>
              <a:rPr dirty="0" sz="1200">
                <a:latin typeface="Times New Roman"/>
                <a:cs typeface="Times New Roman"/>
              </a:rPr>
              <a:t>rögzíti. </a:t>
            </a:r>
            <a:r>
              <a:rPr dirty="0" sz="1200" spc="-5">
                <a:latin typeface="Times New Roman"/>
                <a:cs typeface="Times New Roman"/>
              </a:rPr>
              <a:t>Ehhez viszonyítva </a:t>
            </a:r>
            <a:r>
              <a:rPr dirty="0" sz="1200">
                <a:latin typeface="Times New Roman"/>
                <a:cs typeface="Times New Roman"/>
              </a:rPr>
              <a:t>jelenik meg </a:t>
            </a:r>
            <a:r>
              <a:rPr dirty="0" sz="1200" spc="5">
                <a:latin typeface="Times New Roman"/>
                <a:cs typeface="Times New Roman"/>
              </a:rPr>
              <a:t>vagy </a:t>
            </a:r>
            <a:r>
              <a:rPr dirty="0" sz="1200" spc="-5">
                <a:latin typeface="Times New Roman"/>
                <a:cs typeface="Times New Roman"/>
              </a:rPr>
              <a:t>járható végig </a:t>
            </a:r>
            <a:r>
              <a:rPr dirty="0" sz="1200">
                <a:latin typeface="Times New Roman"/>
                <a:cs typeface="Times New Roman"/>
              </a:rPr>
              <a:t>a következő  </a:t>
            </a:r>
            <a:r>
              <a:rPr dirty="0" sz="1200" spc="-5">
                <a:latin typeface="Times New Roman"/>
                <a:cs typeface="Times New Roman"/>
              </a:rPr>
              <a:t>nyomvonal.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 b="1">
                <a:latin typeface="Times New Roman"/>
                <a:cs typeface="Times New Roman"/>
              </a:rPr>
              <a:t>Az automatikus kormányzás </a:t>
            </a:r>
            <a:r>
              <a:rPr dirty="0" sz="1200" b="1">
                <a:latin typeface="Times New Roman"/>
                <a:cs typeface="Times New Roman"/>
              </a:rPr>
              <a:t>pontossága</a:t>
            </a:r>
            <a:endParaRPr sz="1200">
              <a:latin typeface="Times New Roman"/>
              <a:cs typeface="Times New Roman"/>
            </a:endParaRPr>
          </a:p>
          <a:p>
            <a:pPr marL="12700" marR="7620" indent="449580">
              <a:lnSpc>
                <a:spcPts val="2070"/>
              </a:lnSpc>
              <a:spcBef>
                <a:spcPts val="15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modern mezőgazdaság különféle </a:t>
            </a:r>
            <a:r>
              <a:rPr dirty="0" sz="1200">
                <a:latin typeface="Times New Roman"/>
                <a:cs typeface="Times New Roman"/>
              </a:rPr>
              <a:t>műholdjeleket </a:t>
            </a:r>
            <a:r>
              <a:rPr dirty="0" sz="1200" spc="-5">
                <a:latin typeface="Times New Roman"/>
                <a:cs typeface="Times New Roman"/>
              </a:rPr>
              <a:t>használhat. Az ingyenesen hozzáférhető </a:t>
            </a:r>
            <a:r>
              <a:rPr dirty="0" sz="1200">
                <a:latin typeface="Times New Roman"/>
                <a:cs typeface="Times New Roman"/>
              </a:rPr>
              <a:t>műhold-jelek </a:t>
            </a:r>
            <a:r>
              <a:rPr dirty="0" sz="1200" spc="-5">
                <a:latin typeface="Times New Roman"/>
                <a:cs typeface="Times New Roman"/>
              </a:rPr>
              <a:t>alkalmazása </a:t>
            </a:r>
            <a:r>
              <a:rPr dirty="0" sz="1200">
                <a:latin typeface="Times New Roman"/>
                <a:cs typeface="Times New Roman"/>
              </a:rPr>
              <a:t>például ±15-25 </a:t>
            </a:r>
            <a:r>
              <a:rPr dirty="0" sz="1200" spc="-5">
                <a:latin typeface="Times New Roman"/>
                <a:cs typeface="Times New Roman"/>
              </a:rPr>
              <a:t>cm  pontosságú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automatikus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biztosít.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Ilyen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esetben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költségmegtakarítás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alig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jelentkezik,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beruházási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költségek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nem,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vagy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csak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5-8</a:t>
            </a:r>
            <a:endParaRPr sz="1200">
              <a:latin typeface="Times New Roman"/>
              <a:cs typeface="Times New Roman"/>
            </a:endParaRPr>
          </a:p>
          <a:p>
            <a:pPr marL="12700" marR="8255">
              <a:lnSpc>
                <a:spcPts val="206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évnél </a:t>
            </a:r>
            <a:r>
              <a:rPr dirty="0" sz="1200">
                <a:latin typeface="Times New Roman"/>
                <a:cs typeface="Times New Roman"/>
              </a:rPr>
              <a:t>hosszabb idő </a:t>
            </a:r>
            <a:r>
              <a:rPr dirty="0" sz="1200" spc="-5">
                <a:latin typeface="Times New Roman"/>
                <a:cs typeface="Times New Roman"/>
              </a:rPr>
              <a:t>után térülnek meg. Az automatikus kormányzásban </a:t>
            </a:r>
            <a:r>
              <a:rPr dirty="0" sz="1200">
                <a:latin typeface="Times New Roman"/>
                <a:cs typeface="Times New Roman"/>
              </a:rPr>
              <a:t>rejlő </a:t>
            </a:r>
            <a:r>
              <a:rPr dirty="0" sz="1200" spc="-5">
                <a:latin typeface="Times New Roman"/>
                <a:cs typeface="Times New Roman"/>
              </a:rPr>
              <a:t>gazdasági lehetőségek kiaknázásához az ingyenesen elérhető </a:t>
            </a:r>
            <a:r>
              <a:rPr dirty="0" sz="1200">
                <a:latin typeface="Times New Roman"/>
                <a:cs typeface="Times New Roman"/>
              </a:rPr>
              <a:t>műhold  </a:t>
            </a:r>
            <a:r>
              <a:rPr dirty="0" sz="1200" spc="-5">
                <a:latin typeface="Times New Roman"/>
                <a:cs typeface="Times New Roman"/>
              </a:rPr>
              <a:t>jeleken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kívül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úgynevezett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földi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korrekciós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jelszolgáltatásra,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RTK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jelekre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szükség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van.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RTK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korrekciós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rendszerrel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vezérelt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automatikus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206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kormányzás </a:t>
            </a:r>
            <a:r>
              <a:rPr dirty="0" sz="1200">
                <a:latin typeface="Times New Roman"/>
                <a:cs typeface="Times New Roman"/>
              </a:rPr>
              <a:t>±2-3 </a:t>
            </a:r>
            <a:r>
              <a:rPr dirty="0" sz="1200" spc="-5">
                <a:latin typeface="Times New Roman"/>
                <a:cs typeface="Times New Roman"/>
              </a:rPr>
              <a:t>cm sorcsatlakozási és visszatérési pontossággal követi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beprogramozott haladási irányt. Ilyen </a:t>
            </a:r>
            <a:r>
              <a:rPr dirty="0" sz="1200">
                <a:latin typeface="Times New Roman"/>
                <a:cs typeface="Times New Roman"/>
              </a:rPr>
              <a:t>pontosság mellett </a:t>
            </a:r>
            <a:r>
              <a:rPr dirty="0" sz="1200" spc="-5">
                <a:latin typeface="Times New Roman"/>
                <a:cs typeface="Times New Roman"/>
              </a:rPr>
              <a:t>elérhető  megtakarítások  révén 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nagyobb  költséggel  </a:t>
            </a:r>
            <a:r>
              <a:rPr dirty="0" sz="1200">
                <a:latin typeface="Times New Roman"/>
                <a:cs typeface="Times New Roman"/>
              </a:rPr>
              <a:t>kiépített  </a:t>
            </a:r>
            <a:r>
              <a:rPr dirty="0" sz="1200" spc="-5">
                <a:latin typeface="Times New Roman"/>
                <a:cs typeface="Times New Roman"/>
              </a:rPr>
              <a:t>rendszer  </a:t>
            </a:r>
            <a:r>
              <a:rPr dirty="0" sz="1200">
                <a:latin typeface="Times New Roman"/>
                <a:cs typeface="Times New Roman"/>
              </a:rPr>
              <a:t>a  nagyüzemben 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>
                <a:latin typeface="Times New Roman"/>
                <a:cs typeface="Times New Roman"/>
              </a:rPr>
              <a:t>éven  </a:t>
            </a:r>
            <a:r>
              <a:rPr dirty="0" sz="1200" spc="-5">
                <a:latin typeface="Times New Roman"/>
                <a:cs typeface="Times New Roman"/>
              </a:rPr>
              <a:t>belül  megtérül.  Az  </a:t>
            </a:r>
            <a:r>
              <a:rPr dirty="0" sz="1200">
                <a:latin typeface="Times New Roman"/>
                <a:cs typeface="Times New Roman"/>
              </a:rPr>
              <a:t>RTK  korrekciós  </a:t>
            </a:r>
            <a:r>
              <a:rPr dirty="0" sz="1200" spc="-5">
                <a:latin typeface="Times New Roman"/>
                <a:cs typeface="Times New Roman"/>
              </a:rPr>
              <a:t>jelek  </a:t>
            </a:r>
            <a:r>
              <a:rPr dirty="0" sz="1200">
                <a:latin typeface="Times New Roman"/>
                <a:cs typeface="Times New Roman"/>
              </a:rPr>
              <a:t>vagy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mezőgazdasági </a:t>
            </a:r>
            <a:r>
              <a:rPr dirty="0" sz="1200">
                <a:latin typeface="Times New Roman"/>
                <a:cs typeface="Times New Roman"/>
              </a:rPr>
              <a:t>tábla </a:t>
            </a:r>
            <a:r>
              <a:rPr dirty="0" sz="1200" spc="-5">
                <a:latin typeface="Times New Roman"/>
                <a:cs typeface="Times New Roman"/>
              </a:rPr>
              <a:t>szélén elhelyezett saját bázisállomásról, </a:t>
            </a:r>
            <a:r>
              <a:rPr dirty="0" sz="1200">
                <a:latin typeface="Times New Roman"/>
                <a:cs typeface="Times New Roman"/>
              </a:rPr>
              <a:t>vagy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 spc="-5">
                <a:latin typeface="Times New Roman"/>
                <a:cs typeface="Times New Roman"/>
              </a:rPr>
              <a:t>szolgáltató bázisállomásairól vehetők helyileg.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5">
                <a:latin typeface="Times New Roman"/>
                <a:cs typeface="Times New Roman"/>
              </a:rPr>
              <a:t>saját </a:t>
            </a:r>
            <a:r>
              <a:rPr dirty="0" sz="1200">
                <a:latin typeface="Times New Roman"/>
                <a:cs typeface="Times New Roman"/>
              </a:rPr>
              <a:t>bázisállomás  </a:t>
            </a:r>
            <a:r>
              <a:rPr dirty="0" sz="1200" spc="-5">
                <a:latin typeface="Times New Roman"/>
                <a:cs typeface="Times New Roman"/>
              </a:rPr>
              <a:t>jelentős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beruházást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igényel,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szolgáltatótól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viszont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kedvező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havidíj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ellenében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elérhető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RTK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korrekciós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jel.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Magyarországon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több</a:t>
            </a:r>
            <a:r>
              <a:rPr dirty="0" sz="1200" spc="2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RTK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ts val="206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jelszolgáltató található.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KITE Zrt. Európában egyedülálló </a:t>
            </a:r>
            <a:r>
              <a:rPr dirty="0" sz="1200">
                <a:latin typeface="Times New Roman"/>
                <a:cs typeface="Times New Roman"/>
              </a:rPr>
              <a:t>RTK </a:t>
            </a:r>
            <a:r>
              <a:rPr dirty="0" sz="1200" spc="-5">
                <a:latin typeface="Times New Roman"/>
                <a:cs typeface="Times New Roman"/>
              </a:rPr>
              <a:t>hálózattal rendelkezik </a:t>
            </a:r>
            <a:r>
              <a:rPr dirty="0" sz="1200">
                <a:latin typeface="Times New Roman"/>
                <a:cs typeface="Times New Roman"/>
              </a:rPr>
              <a:t>2010 óta. A </a:t>
            </a:r>
            <a:r>
              <a:rPr dirty="0" sz="1200" spc="-5">
                <a:latin typeface="Times New Roman"/>
                <a:cs typeface="Times New Roman"/>
              </a:rPr>
              <a:t>partnerek </a:t>
            </a:r>
            <a:r>
              <a:rPr dirty="0" sz="1200">
                <a:latin typeface="Times New Roman"/>
                <a:cs typeface="Times New Roman"/>
              </a:rPr>
              <a:t>számára </a:t>
            </a:r>
            <a:r>
              <a:rPr dirty="0" sz="1200" spc="-5">
                <a:latin typeface="Times New Roman"/>
                <a:cs typeface="Times New Roman"/>
              </a:rPr>
              <a:t>ez </a:t>
            </a:r>
            <a:r>
              <a:rPr dirty="0" sz="1200">
                <a:latin typeface="Times New Roman"/>
                <a:cs typeface="Times New Roman"/>
              </a:rPr>
              <a:t>a hálózat a John </a:t>
            </a:r>
            <a:r>
              <a:rPr dirty="0" sz="1200" spc="-5">
                <a:latin typeface="Times New Roman"/>
                <a:cs typeface="Times New Roman"/>
              </a:rPr>
              <a:t>Deere  prémium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traktorok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(AutoTrac)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automatikus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kormányzásához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biztosít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korrekciós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jeleket.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legújabb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hazai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gép-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eszközfüggetlen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RTK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korrekciós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200" spc="-5">
                <a:latin typeface="Times New Roman"/>
                <a:cs typeface="Times New Roman"/>
              </a:rPr>
              <a:t>rendszerszolgáltatást az AXIÁL </a:t>
            </a:r>
            <a:r>
              <a:rPr dirty="0" sz="1200">
                <a:latin typeface="Times New Roman"/>
                <a:cs typeface="Times New Roman"/>
              </a:rPr>
              <a:t>2015. január 1-jével indította </a:t>
            </a:r>
            <a:r>
              <a:rPr dirty="0" sz="1200" spc="-5">
                <a:latin typeface="Times New Roman"/>
                <a:cs typeface="Times New Roman"/>
              </a:rPr>
              <a:t>el, mAXI-NET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elnevezéssel.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mAXI-NET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bázisállomások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segítségével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hálózatba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kötött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RTK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rendszer,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amely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nagy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pontosságú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korrekciós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jelet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képes</a:t>
            </a:r>
            <a:r>
              <a:rPr dirty="0" sz="1200" spc="1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küldeni,</a:t>
            </a:r>
            <a:r>
              <a:rPr dirty="0" sz="1200" spc="1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ennek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433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vételére alkalmas GPS eszköz számára.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rendszer </a:t>
            </a:r>
            <a:r>
              <a:rPr dirty="0" sz="1200">
                <a:latin typeface="Times New Roman"/>
                <a:cs typeface="Times New Roman"/>
              </a:rPr>
              <a:t>nemzetközi </a:t>
            </a:r>
            <a:r>
              <a:rPr dirty="0" sz="1200" spc="-5">
                <a:latin typeface="Times New Roman"/>
                <a:cs typeface="Times New Roman"/>
              </a:rPr>
              <a:t>szabványnak megfelelő </a:t>
            </a:r>
            <a:r>
              <a:rPr dirty="0" sz="1200">
                <a:latin typeface="Times New Roman"/>
                <a:cs typeface="Times New Roman"/>
              </a:rPr>
              <a:t>RTCM </a:t>
            </a:r>
            <a:r>
              <a:rPr dirty="0" sz="1200" spc="-5">
                <a:latin typeface="Times New Roman"/>
                <a:cs typeface="Times New Roman"/>
              </a:rPr>
              <a:t>jelformátumának </a:t>
            </a:r>
            <a:r>
              <a:rPr dirty="0" sz="1200">
                <a:latin typeface="Times New Roman"/>
                <a:cs typeface="Times New Roman"/>
              </a:rPr>
              <a:t>köszönhetően </a:t>
            </a:r>
            <a:r>
              <a:rPr dirty="0" sz="1200" spc="-5">
                <a:latin typeface="Times New Roman"/>
                <a:cs typeface="Times New Roman"/>
              </a:rPr>
              <a:t>sok </a:t>
            </a:r>
            <a:r>
              <a:rPr dirty="0" sz="1200">
                <a:latin typeface="Times New Roman"/>
                <a:cs typeface="Times New Roman"/>
              </a:rPr>
              <a:t>gyártó </a:t>
            </a:r>
            <a:r>
              <a:rPr dirty="0" sz="1200" spc="-5">
                <a:latin typeface="Times New Roman"/>
                <a:cs typeface="Times New Roman"/>
              </a:rPr>
              <a:t>előtt  nyílik </a:t>
            </a:r>
            <a:r>
              <a:rPr dirty="0" sz="1200">
                <a:latin typeface="Times New Roman"/>
                <a:cs typeface="Times New Roman"/>
              </a:rPr>
              <a:t>meg a </a:t>
            </a:r>
            <a:r>
              <a:rPr dirty="0" sz="1200" spc="-5">
                <a:latin typeface="Times New Roman"/>
                <a:cs typeface="Times New Roman"/>
              </a:rPr>
              <a:t>mAXI-NET használata, függetlenül </a:t>
            </a:r>
            <a:r>
              <a:rPr dirty="0" sz="1200">
                <a:latin typeface="Times New Roman"/>
                <a:cs typeface="Times New Roman"/>
              </a:rPr>
              <a:t>az </a:t>
            </a:r>
            <a:r>
              <a:rPr dirty="0" sz="1200" spc="-5">
                <a:latin typeface="Times New Roman"/>
                <a:cs typeface="Times New Roman"/>
              </a:rPr>
              <a:t>adott gazdaságban </a:t>
            </a:r>
            <a:r>
              <a:rPr dirty="0" sz="1200">
                <a:latin typeface="Times New Roman"/>
                <a:cs typeface="Times New Roman"/>
              </a:rPr>
              <a:t>üzemeltetett </a:t>
            </a:r>
            <a:r>
              <a:rPr dirty="0" sz="1200" spc="-5">
                <a:latin typeface="Times New Roman"/>
                <a:cs typeface="Times New Roman"/>
              </a:rPr>
              <a:t>gépek és </a:t>
            </a:r>
            <a:r>
              <a:rPr dirty="0" sz="1200">
                <a:latin typeface="Times New Roman"/>
                <a:cs typeface="Times New Roman"/>
              </a:rPr>
              <a:t>eszközök </a:t>
            </a:r>
            <a:r>
              <a:rPr dirty="0" sz="1200" spc="-5">
                <a:latin typeface="Times New Roman"/>
                <a:cs typeface="Times New Roman"/>
              </a:rPr>
              <a:t>márkájától,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típusától.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5628005" cy="11156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16039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22606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71081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316484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A mAXI-NET </a:t>
            </a:r>
            <a:r>
              <a:rPr dirty="0" sz="1200">
                <a:latin typeface="Times New Roman"/>
                <a:cs typeface="Times New Roman"/>
              </a:rPr>
              <a:t>működése </a:t>
            </a:r>
            <a:r>
              <a:rPr dirty="0" sz="1200" spc="-5">
                <a:latin typeface="Times New Roman"/>
                <a:cs typeface="Times New Roman"/>
              </a:rPr>
              <a:t>röviden </a:t>
            </a:r>
            <a:r>
              <a:rPr dirty="0" sz="1200">
                <a:latin typeface="Times New Roman"/>
                <a:cs typeface="Times New Roman"/>
              </a:rPr>
              <a:t>a következőkben </a:t>
            </a:r>
            <a:r>
              <a:rPr dirty="0" sz="1200" spc="-5">
                <a:latin typeface="Times New Roman"/>
                <a:cs typeface="Times New Roman"/>
              </a:rPr>
              <a:t>foglalható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össze: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4288916"/>
            <a:ext cx="8890635" cy="18078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4"/>
              </a:rPr>
              <a:t>https://www.youtube.com/watch?v=QtjPU1M7tL8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buFont typeface="Symbol"/>
              <a:buChar char=""/>
              <a:tabLst>
                <a:tab pos="283845" algn="l"/>
                <a:tab pos="28448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GPS automata kormányzási rendszerrel </a:t>
            </a:r>
            <a:r>
              <a:rPr dirty="0" sz="1200">
                <a:latin typeface="Times New Roman"/>
                <a:cs typeface="Times New Roman"/>
              </a:rPr>
              <a:t>felszerelt </a:t>
            </a:r>
            <a:r>
              <a:rPr dirty="0" sz="1200" spc="-5">
                <a:latin typeface="Times New Roman"/>
                <a:cs typeface="Times New Roman"/>
              </a:rPr>
              <a:t>erőgép elküldi </a:t>
            </a:r>
            <a:r>
              <a:rPr dirty="0" sz="1200">
                <a:latin typeface="Times New Roman"/>
                <a:cs typeface="Times New Roman"/>
              </a:rPr>
              <a:t>pozícióját a </a:t>
            </a:r>
            <a:r>
              <a:rPr dirty="0" sz="1200" spc="-5">
                <a:latin typeface="Times New Roman"/>
                <a:cs typeface="Times New Roman"/>
              </a:rPr>
              <a:t>bajai </a:t>
            </a:r>
            <a:r>
              <a:rPr dirty="0" sz="1200">
                <a:latin typeface="Times New Roman"/>
                <a:cs typeface="Times New Roman"/>
              </a:rPr>
              <a:t>központi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szerverhez.</a:t>
            </a:r>
            <a:endParaRPr sz="1200">
              <a:latin typeface="Times New Roman"/>
              <a:cs typeface="Times New Roman"/>
            </a:endParaRPr>
          </a:p>
          <a:p>
            <a:pPr marL="283845" marR="5080" indent="-271780">
              <a:lnSpc>
                <a:spcPct val="144200"/>
              </a:lnSpc>
              <a:spcBef>
                <a:spcPts val="70"/>
              </a:spcBef>
              <a:buFont typeface="Symbol"/>
              <a:buChar char=""/>
              <a:tabLst>
                <a:tab pos="283845" algn="l"/>
                <a:tab pos="284480" algn="l"/>
              </a:tabLst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szerveren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futó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szoftver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megvizsgálja,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melyik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bázisállomás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van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legközelebb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erőgéphez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annak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bázisállomásnak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adatait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felhasználva  korrekciós jelet </a:t>
            </a:r>
            <a:r>
              <a:rPr dirty="0" sz="1200">
                <a:latin typeface="Times New Roman"/>
                <a:cs typeface="Times New Roman"/>
              </a:rPr>
              <a:t>küld </a:t>
            </a:r>
            <a:r>
              <a:rPr dirty="0" sz="1200" spc="-5">
                <a:latin typeface="Times New Roman"/>
                <a:cs typeface="Times New Roman"/>
              </a:rPr>
              <a:t>az erőgép GPS készüléke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számára.</a:t>
            </a:r>
            <a:endParaRPr sz="1200">
              <a:latin typeface="Times New Roman"/>
              <a:cs typeface="Times New Roman"/>
            </a:endParaRPr>
          </a:p>
          <a:p>
            <a:pPr marL="283845" marR="6350" indent="-271780">
              <a:lnSpc>
                <a:spcPct val="144400"/>
              </a:lnSpc>
              <a:spcBef>
                <a:spcPts val="70"/>
              </a:spcBef>
              <a:buFont typeface="Symbol"/>
              <a:buChar char=""/>
              <a:tabLst>
                <a:tab pos="283845" algn="l"/>
                <a:tab pos="28448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korrekciós </a:t>
            </a:r>
            <a:r>
              <a:rPr dirty="0" sz="1200">
                <a:latin typeface="Times New Roman"/>
                <a:cs typeface="Times New Roman"/>
              </a:rPr>
              <a:t>jel mobilhálózaton </a:t>
            </a:r>
            <a:r>
              <a:rPr dirty="0" sz="1200" spc="-5">
                <a:latin typeface="Times New Roman"/>
                <a:cs typeface="Times New Roman"/>
              </a:rPr>
              <a:t>keresztül </a:t>
            </a:r>
            <a:r>
              <a:rPr dirty="0" sz="1200">
                <a:latin typeface="Times New Roman"/>
                <a:cs typeface="Times New Roman"/>
              </a:rPr>
              <a:t>jut </a:t>
            </a:r>
            <a:r>
              <a:rPr dirty="0" sz="1200" spc="-5">
                <a:latin typeface="Times New Roman"/>
                <a:cs typeface="Times New Roman"/>
              </a:rPr>
              <a:t>másodpercenként </a:t>
            </a:r>
            <a:r>
              <a:rPr dirty="0" sz="1200">
                <a:latin typeface="Times New Roman"/>
                <a:cs typeface="Times New Roman"/>
              </a:rPr>
              <a:t>a felhasználóhoz, </a:t>
            </a:r>
            <a:r>
              <a:rPr dirty="0" sz="1200" spc="-5">
                <a:latin typeface="Times New Roman"/>
                <a:cs typeface="Times New Roman"/>
              </a:rPr>
              <a:t>amit az automata-kormányzási </a:t>
            </a:r>
            <a:r>
              <a:rPr dirty="0" sz="1200">
                <a:latin typeface="Times New Roman"/>
                <a:cs typeface="Times New Roman"/>
              </a:rPr>
              <a:t>rendszer </a:t>
            </a:r>
            <a:r>
              <a:rPr dirty="0" sz="1200" spc="-5">
                <a:latin typeface="Times New Roman"/>
                <a:cs typeface="Times New Roman"/>
              </a:rPr>
              <a:t>feldolgoz és </a:t>
            </a:r>
            <a:r>
              <a:rPr dirty="0" sz="1200">
                <a:latin typeface="Times New Roman"/>
                <a:cs typeface="Times New Roman"/>
              </a:rPr>
              <a:t>±2-3  </a:t>
            </a:r>
            <a:r>
              <a:rPr dirty="0" sz="1200" spc="-5">
                <a:latin typeface="Times New Roman"/>
                <a:cs typeface="Times New Roman"/>
              </a:rPr>
              <a:t>cm pontossággal vezéreli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gépet.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235" y="1655064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7248" y="1705356"/>
            <a:ext cx="4416552" cy="2482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0000" cy="270573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033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584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824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602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algn="just" marL="283845" marR="6985" indent="-271780">
              <a:lnSpc>
                <a:spcPct val="144200"/>
              </a:lnSpc>
              <a:spcBef>
                <a:spcPts val="515"/>
              </a:spcBef>
              <a:buFont typeface="Symbol"/>
              <a:buChar char=""/>
              <a:tabLst>
                <a:tab pos="28448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traktor automatikus kormányzása </a:t>
            </a:r>
            <a:r>
              <a:rPr dirty="0" sz="1200">
                <a:latin typeface="Times New Roman"/>
                <a:cs typeface="Times New Roman"/>
              </a:rPr>
              <a:t>gazdasági </a:t>
            </a:r>
            <a:r>
              <a:rPr dirty="0" sz="1200" spc="-5">
                <a:latin typeface="Times New Roman"/>
                <a:cs typeface="Times New Roman"/>
              </a:rPr>
              <a:t>versenyelőnyt jelent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hagyományos kormányzási megoldásokkal szemben, megbízhatóbbá  </a:t>
            </a:r>
            <a:r>
              <a:rPr dirty="0" sz="1200">
                <a:latin typeface="Times New Roman"/>
                <a:cs typeface="Times New Roman"/>
              </a:rPr>
              <a:t>teszi a </a:t>
            </a:r>
            <a:r>
              <a:rPr dirty="0" sz="1200" spc="-5">
                <a:latin typeface="Times New Roman"/>
                <a:cs typeface="Times New Roman"/>
              </a:rPr>
              <a:t>precíz navigációs feladatok végrehajtását, elősegíti </a:t>
            </a:r>
            <a:r>
              <a:rPr dirty="0" sz="1200">
                <a:latin typeface="Times New Roman"/>
                <a:cs typeface="Times New Roman"/>
              </a:rPr>
              <a:t>az új </a:t>
            </a:r>
            <a:r>
              <a:rPr dirty="0" sz="1200" spc="-5">
                <a:latin typeface="Times New Roman"/>
                <a:cs typeface="Times New Roman"/>
              </a:rPr>
              <a:t>precíziós mezőgazdasági technológiák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használatát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660"/>
              </a:spcBef>
            </a:pPr>
            <a:r>
              <a:rPr dirty="0" sz="1200" b="1" i="1">
                <a:latin typeface="Times New Roman"/>
                <a:cs typeface="Times New Roman"/>
              </a:rPr>
              <a:t>4.8 Az automata </a:t>
            </a:r>
            <a:r>
              <a:rPr dirty="0" sz="1200" spc="-5" b="1" i="1">
                <a:latin typeface="Times New Roman"/>
                <a:cs typeface="Times New Roman"/>
              </a:rPr>
              <a:t>kormányzáshoz szükséges műholdvevő </a:t>
            </a:r>
            <a:r>
              <a:rPr dirty="0" sz="1200" b="1" i="1">
                <a:latin typeface="Times New Roman"/>
                <a:cs typeface="Times New Roman"/>
              </a:rPr>
              <a:t>szerkezeti</a:t>
            </a:r>
            <a:r>
              <a:rPr dirty="0" sz="1200" spc="-70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elemei</a:t>
            </a:r>
            <a:endParaRPr sz="12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600"/>
              </a:spcBef>
            </a:pP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alap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GreenStar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csomag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három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közös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komponenst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tartalmaz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StarFire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iTC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antennát,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GreenStar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kijelzőt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mobil</a:t>
            </a:r>
            <a:r>
              <a:rPr dirty="0" sz="1200" spc="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processzort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7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amelyek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gyorsan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átszerelhetők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egy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másik,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AMS-re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előkészített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járműbe.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legújabb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GreenStar2-es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rendszerekben,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amely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két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különböző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nagyságú  </a:t>
            </a:r>
            <a:r>
              <a:rPr dirty="0" sz="1200">
                <a:latin typeface="Times New Roman"/>
                <a:cs typeface="Times New Roman"/>
              </a:rPr>
              <a:t>színes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kijelzővel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rendelhető,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mobil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processzor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már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kijelzőbe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van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integrálva.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StarFire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iTC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műholdvevő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antenna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különböző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pontossági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szint  </a:t>
            </a:r>
            <a:r>
              <a:rPr dirty="0" sz="1200" spc="-5">
                <a:latin typeface="Times New Roman"/>
                <a:cs typeface="Times New Roman"/>
              </a:rPr>
              <a:t>jeleit képes fogadni.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5557" y="4608957"/>
            <a:ext cx="341757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21.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Green </a:t>
            </a:r>
            <a:r>
              <a:rPr dirty="0" sz="1200">
                <a:latin typeface="Times New Roman"/>
                <a:cs typeface="Times New Roman"/>
              </a:rPr>
              <a:t>Star műholdvevő </a:t>
            </a:r>
            <a:r>
              <a:rPr dirty="0" sz="1200" spc="-5">
                <a:latin typeface="Times New Roman"/>
                <a:cs typeface="Times New Roman"/>
              </a:rPr>
              <a:t>szett szerkezeti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elemei</a:t>
            </a:r>
            <a:endParaRPr sz="1200">
              <a:latin typeface="Times New Roman"/>
              <a:cs typeface="Times New Roman"/>
            </a:endParaRPr>
          </a:p>
          <a:p>
            <a:pPr marL="861060">
              <a:lnSpc>
                <a:spcPts val="1410"/>
              </a:lnSpc>
            </a:pPr>
            <a:r>
              <a:rPr dirty="0" sz="1100" i="1">
                <a:latin typeface="Times New Roman"/>
                <a:cs typeface="Times New Roman"/>
              </a:rPr>
              <a:t>Forrás: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https://www.agroinform.hu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2286" y="4608957"/>
            <a:ext cx="2982595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22.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John </a:t>
            </a:r>
            <a:r>
              <a:rPr dirty="0" sz="1200" spc="-5">
                <a:latin typeface="Times New Roman"/>
                <a:cs typeface="Times New Roman"/>
              </a:rPr>
              <a:t>Deere </a:t>
            </a:r>
            <a:r>
              <a:rPr dirty="0" sz="1200">
                <a:latin typeface="Times New Roman"/>
                <a:cs typeface="Times New Roman"/>
              </a:rPr>
              <a:t>automata </a:t>
            </a:r>
            <a:r>
              <a:rPr dirty="0" sz="1200" spc="-5">
                <a:latin typeface="Times New Roman"/>
                <a:cs typeface="Times New Roman"/>
              </a:rPr>
              <a:t>kormányzás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szett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100" i="1">
                <a:latin typeface="Times New Roman"/>
                <a:cs typeface="Times New Roman"/>
              </a:rPr>
              <a:t>Forrás:</a:t>
            </a:r>
            <a:r>
              <a:rPr dirty="0" sz="1100" spc="-16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5"/>
              </a:rPr>
              <a:t>https://w</a:t>
            </a:r>
            <a:r>
              <a:rPr dirty="0" sz="1200" spc="-5" i="1">
                <a:latin typeface="Times New Roman"/>
                <a:cs typeface="Times New Roman"/>
              </a:rPr>
              <a:t>ww</a:t>
            </a:r>
            <a:r>
              <a:rPr dirty="0" sz="1200" spc="-5" i="1">
                <a:latin typeface="Times New Roman"/>
                <a:cs typeface="Times New Roman"/>
                <a:hlinkClick r:id="rId5"/>
              </a:rPr>
              <a:t>.agroinform.</a:t>
            </a:r>
            <a:r>
              <a:rPr dirty="0" sz="1200" spc="-5" i="1">
                <a:latin typeface="Times New Roman"/>
                <a:cs typeface="Times New Roman"/>
              </a:rPr>
              <a:t>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5303" y="3502152"/>
            <a:ext cx="2057400" cy="1133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23203" y="3474720"/>
            <a:ext cx="1743455" cy="1161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21282" y="1255521"/>
            <a:ext cx="4720590" cy="134112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lvl="1" marL="373380" indent="-361315">
              <a:lnSpc>
                <a:spcPct val="100000"/>
              </a:lnSpc>
              <a:spcBef>
                <a:spcPts val="735"/>
              </a:spcBef>
              <a:buAutoNum type="arabicPeriod" startAt="5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 </a:t>
            </a:r>
            <a:r>
              <a:rPr dirty="0" sz="1200" spc="-5" b="1" i="1">
                <a:latin typeface="Times New Roman"/>
                <a:cs typeface="Times New Roman"/>
              </a:rPr>
              <a:t>robot-kormánymű</a:t>
            </a:r>
            <a:r>
              <a:rPr dirty="0" sz="1200" spc="5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(robotpilóta-rendszer)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3380" algn="l"/>
                <a:tab pos="3740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Robot-kormányművel gyárilag szerelt</a:t>
            </a:r>
            <a:r>
              <a:rPr dirty="0" sz="1200" spc="1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traktorok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25"/>
              </a:spcBef>
              <a:buAutoNum type="arabicPeriod" startAt="5"/>
              <a:tabLst>
                <a:tab pos="373380" algn="l"/>
                <a:tab pos="374015" algn="l"/>
              </a:tabLst>
            </a:pPr>
            <a:r>
              <a:rPr dirty="0" sz="1200" spc="-5" b="1" i="1">
                <a:latin typeface="Times New Roman"/>
                <a:cs typeface="Times New Roman"/>
              </a:rPr>
              <a:t>Munkagépkormányzás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5"/>
              </a:spcBef>
              <a:buAutoNum type="arabicPeriod" startAt="5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Az automata </a:t>
            </a:r>
            <a:r>
              <a:rPr dirty="0" sz="1200" spc="-5" b="1" i="1">
                <a:latin typeface="Times New Roman"/>
                <a:cs typeface="Times New Roman"/>
              </a:rPr>
              <a:t>kormányzáshoz szükséges műholdvevő szerkezeti</a:t>
            </a:r>
            <a:r>
              <a:rPr dirty="0" sz="1200" b="1" i="1">
                <a:latin typeface="Times New Roman"/>
                <a:cs typeface="Times New Roman"/>
              </a:rPr>
              <a:t> elemei</a:t>
            </a:r>
            <a:endParaRPr sz="1200">
              <a:latin typeface="Times New Roman"/>
              <a:cs typeface="Times New Roman"/>
            </a:endParaRPr>
          </a:p>
          <a:p>
            <a:pPr lvl="1" marL="373380" indent="-361315">
              <a:lnSpc>
                <a:spcPct val="100000"/>
              </a:lnSpc>
              <a:spcBef>
                <a:spcPts val="630"/>
              </a:spcBef>
              <a:buAutoNum type="arabicPeriod" startAt="5"/>
              <a:tabLst>
                <a:tab pos="373380" algn="l"/>
                <a:tab pos="374015" algn="l"/>
              </a:tabLst>
            </a:pPr>
            <a:r>
              <a:rPr dirty="0" sz="1200" b="1" i="1">
                <a:latin typeface="Times New Roman"/>
                <a:cs typeface="Times New Roman"/>
              </a:rPr>
              <a:t>Az </a:t>
            </a:r>
            <a:r>
              <a:rPr dirty="0" sz="1200" spc="-5" b="1" i="1">
                <a:latin typeface="Times New Roman"/>
                <a:cs typeface="Times New Roman"/>
              </a:rPr>
              <a:t>automatikus kormányzás</a:t>
            </a:r>
            <a:r>
              <a:rPr dirty="0" sz="1200" spc="-15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bekapcsolása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351533" y="2572638"/>
            <a:ext cx="3465195" cy="107569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725"/>
              </a:spcBef>
              <a:buAutoNum type="arabicPeriod" startAt="5"/>
              <a:tabLst>
                <a:tab pos="281940" algn="l"/>
                <a:tab pos="28257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Egyéb rendszerek</a:t>
            </a:r>
            <a:endParaRPr sz="1200">
              <a:latin typeface="Times New Roman"/>
              <a:cs typeface="Times New Roman"/>
            </a:endParaRPr>
          </a:p>
          <a:p>
            <a:pPr marL="281940" indent="-269875">
              <a:lnSpc>
                <a:spcPct val="100000"/>
              </a:lnSpc>
              <a:spcBef>
                <a:spcPts val="620"/>
              </a:spcBef>
              <a:buAutoNum type="arabicPeriod" startAt="5"/>
              <a:tabLst>
                <a:tab pos="281940" algn="l"/>
                <a:tab pos="28257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Műszeres vizsgálatokkal elősegített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karbantartás</a:t>
            </a:r>
            <a:endParaRPr sz="1200">
              <a:latin typeface="Times New Roman"/>
              <a:cs typeface="Times New Roman"/>
            </a:endParaRPr>
          </a:p>
          <a:p>
            <a:pPr marL="281940" indent="-269875">
              <a:lnSpc>
                <a:spcPct val="100000"/>
              </a:lnSpc>
              <a:spcBef>
                <a:spcPts val="640"/>
              </a:spcBef>
              <a:buAutoNum type="arabicPeriod" startAt="5"/>
              <a:tabLst>
                <a:tab pos="281940" algn="l"/>
                <a:tab pos="28257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Összefoglalás </a:t>
            </a:r>
            <a:r>
              <a:rPr dirty="0" sz="1200" b="1">
                <a:latin typeface="Times New Roman"/>
                <a:cs typeface="Times New Roman"/>
              </a:rPr>
              <a:t>– </a:t>
            </a:r>
            <a:r>
              <a:rPr dirty="0" sz="1200" spc="-5" b="1">
                <a:latin typeface="Times New Roman"/>
                <a:cs typeface="Times New Roman"/>
              </a:rPr>
              <a:t>teendőink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Magyarországon</a:t>
            </a:r>
            <a:endParaRPr sz="1200">
              <a:latin typeface="Times New Roman"/>
              <a:cs typeface="Times New Roman"/>
            </a:endParaRPr>
          </a:p>
          <a:p>
            <a:pPr marL="281940" indent="-269875">
              <a:lnSpc>
                <a:spcPct val="100000"/>
              </a:lnSpc>
              <a:spcBef>
                <a:spcPts val="620"/>
              </a:spcBef>
              <a:buAutoNum type="arabicPeriod" startAt="5"/>
              <a:tabLst>
                <a:tab pos="281940" algn="l"/>
                <a:tab pos="282575" algn="l"/>
              </a:tabLst>
            </a:pPr>
            <a:r>
              <a:rPr dirty="0" sz="1200" spc="-5" b="1">
                <a:latin typeface="Times New Roman"/>
                <a:cs typeface="Times New Roman"/>
              </a:rPr>
              <a:t>Irodalomjegyzék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3308" y="1255521"/>
            <a:ext cx="177800" cy="239268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200" b="1" i="1"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 i="1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 i="1"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200" b="1" i="1"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 b="1"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 b="1">
                <a:latin typeface="Times New Roman"/>
                <a:cs typeface="Times New Roman"/>
              </a:rPr>
              <a:t>33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0635" cy="216725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096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647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887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6654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algn="just" marL="12700" marR="5080" indent="449580">
              <a:lnSpc>
                <a:spcPct val="143900"/>
              </a:lnSpc>
              <a:spcBef>
                <a:spcPts val="434"/>
              </a:spcBef>
            </a:pPr>
            <a:r>
              <a:rPr dirty="0" sz="1200">
                <a:latin typeface="Times New Roman"/>
                <a:cs typeface="Times New Roman"/>
              </a:rPr>
              <a:t>John </a:t>
            </a:r>
            <a:r>
              <a:rPr dirty="0" sz="1200" spc="-5">
                <a:latin typeface="Times New Roman"/>
                <a:cs typeface="Times New Roman"/>
              </a:rPr>
              <a:t>Deere automata kormányzás szett, </a:t>
            </a:r>
            <a:r>
              <a:rPr dirty="0" sz="1200">
                <a:latin typeface="Times New Roman"/>
                <a:cs typeface="Times New Roman"/>
              </a:rPr>
              <a:t>egy univerzális </a:t>
            </a:r>
            <a:r>
              <a:rPr dirty="0" sz="1200" spc="-5">
                <a:latin typeface="Times New Roman"/>
                <a:cs typeface="Times New Roman"/>
              </a:rPr>
              <a:t>automata kormányzás szett, </a:t>
            </a:r>
            <a:r>
              <a:rPr dirty="0" sz="1200">
                <a:latin typeface="Times New Roman"/>
                <a:cs typeface="Times New Roman"/>
              </a:rPr>
              <a:t>2017, </a:t>
            </a:r>
            <a:r>
              <a:rPr dirty="0" sz="1200" spc="-5">
                <a:latin typeface="Times New Roman"/>
                <a:cs typeface="Times New Roman"/>
              </a:rPr>
              <a:t>GS3 2630 érintőképernyős </a:t>
            </a:r>
            <a:r>
              <a:rPr dirty="0" sz="1200">
                <a:latin typeface="Times New Roman"/>
                <a:cs typeface="Times New Roman"/>
              </a:rPr>
              <a:t>26cm-es monitor  </a:t>
            </a:r>
            <a:r>
              <a:rPr dirty="0" sz="1200" spc="-5">
                <a:latin typeface="Times New Roman"/>
                <a:cs typeface="Times New Roman"/>
              </a:rPr>
              <a:t>tartókonzollal, StarFire </a:t>
            </a:r>
            <a:r>
              <a:rPr dirty="0" sz="1200">
                <a:latin typeface="Times New Roman"/>
                <a:cs typeface="Times New Roman"/>
              </a:rPr>
              <a:t>3000 </a:t>
            </a:r>
            <a:r>
              <a:rPr dirty="0" sz="1200" spc="-5">
                <a:latin typeface="Times New Roman"/>
                <a:cs typeface="Times New Roman"/>
              </a:rPr>
              <a:t>antenna SF1 </a:t>
            </a:r>
            <a:r>
              <a:rPr dirty="0" sz="1200">
                <a:latin typeface="Times New Roman"/>
                <a:cs typeface="Times New Roman"/>
              </a:rPr>
              <a:t>jelpontossággal </a:t>
            </a:r>
            <a:r>
              <a:rPr dirty="0" sz="1200" spc="5">
                <a:latin typeface="Times New Roman"/>
                <a:cs typeface="Times New Roman"/>
              </a:rPr>
              <a:t>(kb </a:t>
            </a:r>
            <a:r>
              <a:rPr dirty="0" sz="1200">
                <a:latin typeface="Times New Roman"/>
                <a:cs typeface="Times New Roman"/>
              </a:rPr>
              <a:t>15-30 </a:t>
            </a:r>
            <a:r>
              <a:rPr dirty="0" sz="1200" spc="-5">
                <a:latin typeface="Times New Roman"/>
                <a:cs typeface="Times New Roman"/>
              </a:rPr>
              <a:t>cm pontosság), ATU </a:t>
            </a:r>
            <a:r>
              <a:rPr dirty="0" sz="1200">
                <a:latin typeface="Times New Roman"/>
                <a:cs typeface="Times New Roman"/>
              </a:rPr>
              <a:t>200 automata </a:t>
            </a:r>
            <a:r>
              <a:rPr dirty="0" sz="1200" spc="-5">
                <a:latin typeface="Times New Roman"/>
                <a:cs typeface="Times New Roman"/>
              </a:rPr>
              <a:t>kormányzás szettel, AutoTrac automata  kormányzás aktivációval (SF1 jelpontosság, </a:t>
            </a:r>
            <a:r>
              <a:rPr dirty="0" sz="1200">
                <a:latin typeface="Times New Roman"/>
                <a:cs typeface="Times New Roman"/>
              </a:rPr>
              <a:t>nincs </a:t>
            </a:r>
            <a:r>
              <a:rPr dirty="0" sz="1200" spc="-5">
                <a:latin typeface="Times New Roman"/>
                <a:cs typeface="Times New Roman"/>
              </a:rPr>
              <a:t>éves díj!). </a:t>
            </a:r>
            <a:r>
              <a:rPr dirty="0" sz="1200">
                <a:latin typeface="Times New Roman"/>
                <a:cs typeface="Times New Roman"/>
              </a:rPr>
              <a:t>Továbbfejleszthető </a:t>
            </a:r>
            <a:r>
              <a:rPr dirty="0" sz="1200" spc="-5">
                <a:latin typeface="Times New Roman"/>
                <a:cs typeface="Times New Roman"/>
              </a:rPr>
              <a:t>akár </a:t>
            </a:r>
            <a:r>
              <a:rPr dirty="0" sz="1200">
                <a:latin typeface="Times New Roman"/>
                <a:cs typeface="Times New Roman"/>
              </a:rPr>
              <a:t>RTK </a:t>
            </a:r>
            <a:r>
              <a:rPr dirty="0" sz="1200" spc="-5">
                <a:latin typeface="Times New Roman"/>
                <a:cs typeface="Times New Roman"/>
              </a:rPr>
              <a:t>pontosságra. Univerzális </a:t>
            </a:r>
            <a:r>
              <a:rPr dirty="0" sz="1200">
                <a:latin typeface="Times New Roman"/>
                <a:cs typeface="Times New Roman"/>
              </a:rPr>
              <a:t>tető </a:t>
            </a:r>
            <a:r>
              <a:rPr dirty="0" sz="1200" spc="-5">
                <a:latin typeface="Times New Roman"/>
                <a:cs typeface="Times New Roman"/>
              </a:rPr>
              <a:t>tartókonzollal és  kábelekkel,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év garanciával. Videó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gépről: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dirty="0" u="sng" sz="12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Times New Roman"/>
                <a:cs typeface="Times New Roman"/>
                <a:hlinkClick r:id="rId4"/>
              </a:rPr>
              <a:t>https://www.youtube.com/watch?v=F3CqWVGO1uk&amp;feature=youtu.be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31235" y="2709672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27248" y="2759964"/>
            <a:ext cx="4416552" cy="2490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700" y="4174617"/>
            <a:ext cx="8889365" cy="198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51484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23.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Műhold vevő felszerelési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hely</a:t>
            </a:r>
            <a:endParaRPr sz="1200">
              <a:latin typeface="Times New Roman"/>
              <a:cs typeface="Times New Roman"/>
            </a:endParaRPr>
          </a:p>
          <a:p>
            <a:pPr algn="ctr" marL="450215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  <a:hlinkClick r:id="rId7"/>
              </a:rPr>
              <a:t>Forrás: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 www.kite.hu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műholdvevő szettet felszerelni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következő feltételekkel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szabad:</a:t>
            </a:r>
            <a:endParaRPr sz="12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710"/>
              </a:spcBef>
              <a:buFont typeface="Symbol"/>
              <a:buChar char=""/>
              <a:tabLst>
                <a:tab pos="283845" algn="l"/>
                <a:tab pos="284480" algn="l"/>
              </a:tabLst>
            </a:pPr>
            <a:r>
              <a:rPr dirty="0" sz="1200">
                <a:latin typeface="Times New Roman"/>
                <a:cs typeface="Times New Roman"/>
              </a:rPr>
              <a:t>ki kell </a:t>
            </a:r>
            <a:r>
              <a:rPr dirty="0" sz="1200" spc="-5">
                <a:latin typeface="Times New Roman"/>
                <a:cs typeface="Times New Roman"/>
              </a:rPr>
              <a:t>választani </a:t>
            </a:r>
            <a:r>
              <a:rPr dirty="0" sz="1200">
                <a:latin typeface="Times New Roman"/>
                <a:cs typeface="Times New Roman"/>
              </a:rPr>
              <a:t>egy </a:t>
            </a:r>
            <a:r>
              <a:rPr dirty="0" sz="1200" spc="-5">
                <a:latin typeface="Times New Roman"/>
                <a:cs typeface="Times New Roman"/>
              </a:rPr>
              <a:t>sima és egyenes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felületet,</a:t>
            </a:r>
            <a:endParaRPr sz="12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283845" algn="l"/>
                <a:tab pos="284480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műholdvevő elhelyezkedésének geometriai </a:t>
            </a:r>
            <a:r>
              <a:rPr dirty="0" sz="1200">
                <a:latin typeface="Times New Roman"/>
                <a:cs typeface="Times New Roman"/>
              </a:rPr>
              <a:t>méreteit </a:t>
            </a:r>
            <a:r>
              <a:rPr dirty="0" sz="1200" spc="-5">
                <a:latin typeface="Times New Roman"/>
                <a:cs typeface="Times New Roman"/>
              </a:rPr>
              <a:t>pontosan </a:t>
            </a:r>
            <a:r>
              <a:rPr dirty="0" sz="1200">
                <a:latin typeface="Times New Roman"/>
                <a:cs typeface="Times New Roman"/>
              </a:rPr>
              <a:t>le </a:t>
            </a:r>
            <a:r>
              <a:rPr dirty="0" sz="1200" spc="-5">
                <a:latin typeface="Times New Roman"/>
                <a:cs typeface="Times New Roman"/>
              </a:rPr>
              <a:t>kell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mérni,</a:t>
            </a:r>
            <a:endParaRPr sz="12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705"/>
              </a:spcBef>
              <a:buFont typeface="Symbol"/>
              <a:buChar char=""/>
              <a:tabLst>
                <a:tab pos="283845" algn="l"/>
                <a:tab pos="284480" algn="l"/>
              </a:tabLst>
            </a:pPr>
            <a:r>
              <a:rPr dirty="0" sz="1200" spc="-5">
                <a:latin typeface="Times New Roman"/>
                <a:cs typeface="Times New Roman"/>
              </a:rPr>
              <a:t>az adatokat pontosan </a:t>
            </a:r>
            <a:r>
              <a:rPr dirty="0" sz="1200">
                <a:latin typeface="Times New Roman"/>
                <a:cs typeface="Times New Roman"/>
              </a:rPr>
              <a:t>meg </a:t>
            </a:r>
            <a:r>
              <a:rPr dirty="0" sz="1200" spc="-5">
                <a:latin typeface="Times New Roman"/>
                <a:cs typeface="Times New Roman"/>
              </a:rPr>
              <a:t>kell adni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kezelő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felületen.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2080"/>
              </a:lnSpc>
              <a:spcBef>
                <a:spcPts val="175"/>
              </a:spcBef>
            </a:pPr>
            <a:r>
              <a:rPr dirty="0" sz="1200" spc="-5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pontos </a:t>
            </a:r>
            <a:r>
              <a:rPr dirty="0" sz="1200" spc="-5">
                <a:latin typeface="Times New Roman"/>
                <a:cs typeface="Times New Roman"/>
              </a:rPr>
              <a:t>adatok megadása </a:t>
            </a:r>
            <a:r>
              <a:rPr dirty="0" sz="1200">
                <a:latin typeface="Times New Roman"/>
                <a:cs typeface="Times New Roman"/>
              </a:rPr>
              <a:t>után </a:t>
            </a:r>
            <a:r>
              <a:rPr dirty="0" sz="1200" spc="-5">
                <a:latin typeface="Times New Roman"/>
                <a:cs typeface="Times New Roman"/>
              </a:rPr>
              <a:t>el </a:t>
            </a:r>
            <a:r>
              <a:rPr dirty="0" sz="1200">
                <a:latin typeface="Times New Roman"/>
                <a:cs typeface="Times New Roman"/>
              </a:rPr>
              <a:t>kell </a:t>
            </a:r>
            <a:r>
              <a:rPr dirty="0" sz="1200" spc="-5">
                <a:latin typeface="Times New Roman"/>
                <a:cs typeface="Times New Roman"/>
              </a:rPr>
              <a:t>végezni </a:t>
            </a:r>
            <a:r>
              <a:rPr dirty="0" sz="1200">
                <a:latin typeface="Times New Roman"/>
                <a:cs typeface="Times New Roman"/>
              </a:rPr>
              <a:t>az ún. TCM </a:t>
            </a:r>
            <a:r>
              <a:rPr dirty="0" sz="1200" spc="-5">
                <a:latin typeface="Times New Roman"/>
                <a:cs typeface="Times New Roman"/>
              </a:rPr>
              <a:t>kalibrálást, amely megmutatja </a:t>
            </a:r>
            <a:r>
              <a:rPr dirty="0" sz="1200">
                <a:latin typeface="Times New Roman"/>
                <a:cs typeface="Times New Roman"/>
              </a:rPr>
              <a:t>, hogy a jármű </a:t>
            </a:r>
            <a:r>
              <a:rPr dirty="0" sz="1200" spc="-5">
                <a:latin typeface="Times New Roman"/>
                <a:cs typeface="Times New Roman"/>
              </a:rPr>
              <a:t>geometriai méretei </a:t>
            </a:r>
            <a:r>
              <a:rPr dirty="0" sz="1200">
                <a:latin typeface="Times New Roman"/>
                <a:cs typeface="Times New Roman"/>
              </a:rPr>
              <a:t>hol </a:t>
            </a:r>
            <a:r>
              <a:rPr dirty="0" sz="1200" spc="-5">
                <a:latin typeface="Times New Roman"/>
                <a:cs typeface="Times New Roman"/>
              </a:rPr>
              <a:t>helyezkednek el  és </a:t>
            </a:r>
            <a:r>
              <a:rPr dirty="0" sz="1200">
                <a:latin typeface="Times New Roman"/>
                <a:cs typeface="Times New Roman"/>
              </a:rPr>
              <a:t>ha </a:t>
            </a:r>
            <a:r>
              <a:rPr dirty="0" sz="1200" spc="-5">
                <a:latin typeface="Times New Roman"/>
                <a:cs typeface="Times New Roman"/>
              </a:rPr>
              <a:t>ez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kalibrálás nem </a:t>
            </a:r>
            <a:r>
              <a:rPr dirty="0" sz="1200">
                <a:latin typeface="Times New Roman"/>
                <a:cs typeface="Times New Roman"/>
              </a:rPr>
              <a:t>pontos, </a:t>
            </a:r>
            <a:r>
              <a:rPr dirty="0" sz="1200" spc="-5">
                <a:latin typeface="Times New Roman"/>
                <a:cs typeface="Times New Roman"/>
              </a:rPr>
              <a:t>akkor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gépet </a:t>
            </a:r>
            <a:r>
              <a:rPr dirty="0" sz="1200">
                <a:latin typeface="Times New Roman"/>
                <a:cs typeface="Times New Roman"/>
              </a:rPr>
              <a:t>nem a </a:t>
            </a:r>
            <a:r>
              <a:rPr dirty="0" sz="1200" spc="-5">
                <a:latin typeface="Times New Roman"/>
                <a:cs typeface="Times New Roman"/>
              </a:rPr>
              <a:t>valóságos, hanem </a:t>
            </a:r>
            <a:r>
              <a:rPr dirty="0" sz="1200">
                <a:latin typeface="Times New Roman"/>
                <a:cs typeface="Times New Roman"/>
              </a:rPr>
              <a:t>egy </a:t>
            </a:r>
            <a:r>
              <a:rPr dirty="0" sz="1200" spc="-5">
                <a:latin typeface="Times New Roman"/>
                <a:cs typeface="Times New Roman"/>
              </a:rPr>
              <a:t>virtuális nyomvonalon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vezetjük.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9188" y="1359408"/>
            <a:ext cx="4319016" cy="2766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17977" y="3133471"/>
            <a:ext cx="590550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  <a:tabLst>
                <a:tab pos="3596640" algn="l"/>
              </a:tabLst>
            </a:pPr>
            <a:r>
              <a:rPr dirty="0" sz="1200" i="1">
                <a:latin typeface="Times New Roman"/>
                <a:cs typeface="Times New Roman"/>
              </a:rPr>
              <a:t>24.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Az adatok </a:t>
            </a:r>
            <a:r>
              <a:rPr dirty="0" sz="1200">
                <a:latin typeface="Times New Roman"/>
                <a:cs typeface="Times New Roman"/>
              </a:rPr>
              <a:t>megadása a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TCM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kalibrációhoz	</a:t>
            </a:r>
            <a:r>
              <a:rPr dirty="0" sz="1200" i="1">
                <a:latin typeface="Times New Roman"/>
                <a:cs typeface="Times New Roman"/>
              </a:rPr>
              <a:t>25.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TCM </a:t>
            </a:r>
            <a:r>
              <a:rPr dirty="0" sz="1200">
                <a:latin typeface="Times New Roman"/>
                <a:cs typeface="Times New Roman"/>
              </a:rPr>
              <a:t>kalibráció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elvégzése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 spc="-5" i="1">
                <a:latin typeface="Times New Roman"/>
                <a:cs typeface="Times New Roman"/>
              </a:rPr>
              <a:t>Mindkét kép </a:t>
            </a:r>
            <a:r>
              <a:rPr dirty="0" sz="1200" i="1">
                <a:latin typeface="Times New Roman"/>
                <a:cs typeface="Times New Roman"/>
              </a:rPr>
              <a:t>forrása: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https://www.horizonequip.com/webres/File/TCMCalibration.pdf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2092" y="1408176"/>
            <a:ext cx="2334767" cy="175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9571" y="1359408"/>
            <a:ext cx="2400300" cy="18013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0635" cy="190500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096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647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887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6654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4.9	Az </a:t>
            </a:r>
            <a:r>
              <a:rPr dirty="0" sz="1200" spc="-5" b="1" i="1">
                <a:latin typeface="Times New Roman"/>
                <a:cs typeface="Times New Roman"/>
              </a:rPr>
              <a:t>automatikus kormányzás</a:t>
            </a:r>
            <a:r>
              <a:rPr dirty="0" sz="1200" spc="-15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bekapcsolása</a:t>
            </a:r>
            <a:endParaRPr sz="1200">
              <a:latin typeface="Times New Roman"/>
              <a:cs typeface="Times New Roman"/>
            </a:endParaRPr>
          </a:p>
          <a:p>
            <a:pPr marL="12700" marR="9525" indent="449580">
              <a:lnSpc>
                <a:spcPts val="2060"/>
              </a:lnSpc>
              <a:spcBef>
                <a:spcPts val="165"/>
              </a:spcBef>
            </a:pPr>
            <a:r>
              <a:rPr dirty="0" sz="1200" spc="-5">
                <a:latin typeface="Times New Roman"/>
                <a:cs typeface="Times New Roman"/>
              </a:rPr>
              <a:t>Az automatikus kormányzás bekapcsolásakor </a:t>
            </a:r>
            <a:r>
              <a:rPr dirty="0" sz="1200">
                <a:latin typeface="Times New Roman"/>
                <a:cs typeface="Times New Roman"/>
              </a:rPr>
              <a:t>megadjuk a gép- </a:t>
            </a:r>
            <a:r>
              <a:rPr dirty="0" sz="1200" spc="-5">
                <a:latin typeface="Times New Roman"/>
                <a:cs typeface="Times New Roman"/>
              </a:rPr>
              <a:t>és </a:t>
            </a:r>
            <a:r>
              <a:rPr dirty="0" sz="1200">
                <a:latin typeface="Times New Roman"/>
                <a:cs typeface="Times New Roman"/>
              </a:rPr>
              <a:t>a művelési </a:t>
            </a:r>
            <a:r>
              <a:rPr dirty="0" sz="1200" spc="-5">
                <a:latin typeface="Times New Roman"/>
                <a:cs typeface="Times New Roman"/>
              </a:rPr>
              <a:t>adatokat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rendszer felépíti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kormányzáshoz szükséges  kapcsolatokat, </a:t>
            </a:r>
            <a:r>
              <a:rPr dirty="0" sz="1200">
                <a:latin typeface="Times New Roman"/>
                <a:cs typeface="Times New Roman"/>
              </a:rPr>
              <a:t>pontosság, </a:t>
            </a:r>
            <a:r>
              <a:rPr dirty="0" sz="1200" spc="-5">
                <a:latin typeface="Times New Roman"/>
                <a:cs typeface="Times New Roman"/>
              </a:rPr>
              <a:t>érzékenység, és </a:t>
            </a:r>
            <a:r>
              <a:rPr dirty="0" sz="1200">
                <a:latin typeface="Times New Roman"/>
                <a:cs typeface="Times New Roman"/>
              </a:rPr>
              <a:t>a nyomon </a:t>
            </a:r>
            <a:r>
              <a:rPr dirty="0" sz="1200" spc="-5">
                <a:latin typeface="Times New Roman"/>
                <a:cs typeface="Times New Roman"/>
              </a:rPr>
              <a:t>vezetéshez szükséges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információkat.</a:t>
            </a:r>
            <a:endParaRPr sz="12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470"/>
              </a:spcBef>
            </a:pPr>
            <a:r>
              <a:rPr dirty="0" sz="1200" spc="-5">
                <a:latin typeface="Times New Roman"/>
                <a:cs typeface="Times New Roman"/>
              </a:rPr>
              <a:t>Az információkat </a:t>
            </a:r>
            <a:r>
              <a:rPr dirty="0" sz="1200">
                <a:latin typeface="Times New Roman"/>
                <a:cs typeface="Times New Roman"/>
              </a:rPr>
              <a:t>a kijelzőn </a:t>
            </a:r>
            <a:r>
              <a:rPr dirty="0" sz="1200" spc="-5">
                <a:latin typeface="Times New Roman"/>
                <a:cs typeface="Times New Roman"/>
              </a:rPr>
              <a:t>keresztül adjuk meg, ami tartalmaz </a:t>
            </a:r>
            <a:r>
              <a:rPr dirty="0" sz="1200" spc="5">
                <a:latin typeface="Times New Roman"/>
                <a:cs typeface="Times New Roman"/>
              </a:rPr>
              <a:t>egy </a:t>
            </a:r>
            <a:r>
              <a:rPr dirty="0" sz="1200">
                <a:latin typeface="Times New Roman"/>
                <a:cs typeface="Times New Roman"/>
              </a:rPr>
              <a:t>vezérlő </a:t>
            </a:r>
            <a:r>
              <a:rPr dirty="0" sz="1200" spc="-5">
                <a:latin typeface="Times New Roman"/>
                <a:cs typeface="Times New Roman"/>
              </a:rPr>
              <a:t>processzort </a:t>
            </a:r>
            <a:r>
              <a:rPr dirty="0" sz="1200">
                <a:latin typeface="Times New Roman"/>
                <a:cs typeface="Times New Roman"/>
              </a:rPr>
              <a:t>valamint a </a:t>
            </a:r>
            <a:r>
              <a:rPr dirty="0" sz="1200" spc="-5">
                <a:latin typeface="Times New Roman"/>
                <a:cs typeface="Times New Roman"/>
              </a:rPr>
              <a:t>szükséges kapcsolódási</a:t>
            </a:r>
            <a:r>
              <a:rPr dirty="0" sz="1200" spc="-1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lehetőségeket.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1533" y="4528184"/>
            <a:ext cx="6423660" cy="822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1295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26.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A Gen4 </a:t>
            </a:r>
            <a:r>
              <a:rPr dirty="0" sz="1200">
                <a:latin typeface="Times New Roman"/>
                <a:cs typeface="Times New Roman"/>
              </a:rPr>
              <a:t>Command </a:t>
            </a:r>
            <a:r>
              <a:rPr dirty="0" sz="1200" spc="-5">
                <a:latin typeface="Times New Roman"/>
                <a:cs typeface="Times New Roman"/>
              </a:rPr>
              <a:t>Center </a:t>
            </a:r>
            <a:r>
              <a:rPr dirty="0" sz="1200">
                <a:latin typeface="Times New Roman"/>
                <a:cs typeface="Times New Roman"/>
              </a:rPr>
              <a:t>kijelző </a:t>
            </a:r>
            <a:r>
              <a:rPr dirty="0" sz="1200" i="1">
                <a:latin typeface="Times New Roman"/>
                <a:cs typeface="Times New Roman"/>
              </a:rPr>
              <a:t>27.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A kijelző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hátoldala</a:t>
            </a:r>
            <a:endParaRPr sz="1200">
              <a:latin typeface="Times New Roman"/>
              <a:cs typeface="Times New Roman"/>
            </a:endParaRPr>
          </a:p>
          <a:p>
            <a:pPr algn="ctr" marL="2016125">
              <a:lnSpc>
                <a:spcPts val="1410"/>
              </a:lnSpc>
              <a:tabLst>
                <a:tab pos="4714240" algn="l"/>
              </a:tabLst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www.kite.hu</a:t>
            </a:r>
            <a:r>
              <a:rPr dirty="0" sz="1200" spc="-5" i="1">
                <a:latin typeface="Times New Roman"/>
                <a:cs typeface="Times New Roman"/>
              </a:rPr>
              <a:t>	</a:t>
            </a: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www.kite.hu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Két részegységből </a:t>
            </a:r>
            <a:r>
              <a:rPr dirty="0" sz="1200">
                <a:latin typeface="Times New Roman"/>
                <a:cs typeface="Times New Roman"/>
              </a:rPr>
              <a:t>áll, a kijelzőből és 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processzorból.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5204" y="2410968"/>
            <a:ext cx="2037588" cy="2068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7611" y="3002280"/>
            <a:ext cx="2675801" cy="144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48554" y="2856103"/>
            <a:ext cx="265747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29.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Az </a:t>
            </a:r>
            <a:r>
              <a:rPr dirty="0" sz="1200">
                <a:latin typeface="Times New Roman"/>
                <a:cs typeface="Times New Roman"/>
              </a:rPr>
              <a:t>AutoTrac rendszer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fordulóinak  és nyomvonalának beállítása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0694" y="2856103"/>
            <a:ext cx="1754505" cy="734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dirty="0" sz="1200" i="1">
                <a:latin typeface="Times New Roman"/>
                <a:cs typeface="Times New Roman"/>
              </a:rPr>
              <a:t>28.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Az automatikus  kormányberendezés irányító  paneljének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beállítása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www.kite.hu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8554" y="3381883"/>
            <a:ext cx="1722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8"/>
              </a:rPr>
              <a:t>https://www.kite.hu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3653154"/>
            <a:ext cx="889190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9580">
              <a:lnSpc>
                <a:spcPct val="1442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Az automata kormányzás beállítása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rendszer </a:t>
            </a:r>
            <a:r>
              <a:rPr dirty="0" sz="1200">
                <a:latin typeface="Times New Roman"/>
                <a:cs typeface="Times New Roman"/>
              </a:rPr>
              <a:t>futtatása </a:t>
            </a:r>
            <a:r>
              <a:rPr dirty="0" sz="1200" spc="-5">
                <a:latin typeface="Times New Roman"/>
                <a:cs typeface="Times New Roman"/>
              </a:rPr>
              <a:t>megadott adatokkal történik. </a:t>
            </a:r>
            <a:r>
              <a:rPr dirty="0" sz="1200">
                <a:latin typeface="Times New Roman"/>
                <a:cs typeface="Times New Roman"/>
              </a:rPr>
              <a:t>Különböző </a:t>
            </a:r>
            <a:r>
              <a:rPr dirty="0" sz="1200" spc="-5">
                <a:latin typeface="Times New Roman"/>
                <a:cs typeface="Times New Roman"/>
              </a:rPr>
              <a:t>nyomvonalakat és </a:t>
            </a:r>
            <a:r>
              <a:rPr dirty="0" sz="1200">
                <a:latin typeface="Times New Roman"/>
                <a:cs typeface="Times New Roman"/>
              </a:rPr>
              <a:t>vezetési módokat  is </a:t>
            </a:r>
            <a:r>
              <a:rPr dirty="0" sz="1200" spc="-5">
                <a:latin typeface="Times New Roman"/>
                <a:cs typeface="Times New Roman"/>
              </a:rPr>
              <a:t>képes </a:t>
            </a:r>
            <a:r>
              <a:rPr dirty="0" sz="1200">
                <a:latin typeface="Times New Roman"/>
                <a:cs typeface="Times New Roman"/>
              </a:rPr>
              <a:t>a rendszer </a:t>
            </a:r>
            <a:r>
              <a:rPr dirty="0" sz="1200" spc="-5">
                <a:latin typeface="Times New Roman"/>
                <a:cs typeface="Times New Roman"/>
              </a:rPr>
              <a:t>figyelembe venni, valamint </a:t>
            </a:r>
            <a:r>
              <a:rPr dirty="0" sz="1200">
                <a:latin typeface="Times New Roman"/>
                <a:cs typeface="Times New Roman"/>
              </a:rPr>
              <a:t>beállíthatók a </a:t>
            </a:r>
            <a:r>
              <a:rPr dirty="0" sz="1200" spc="-5">
                <a:latin typeface="Times New Roman"/>
                <a:cs typeface="Times New Roman"/>
              </a:rPr>
              <a:t>táblavégi </a:t>
            </a:r>
            <a:r>
              <a:rPr dirty="0" sz="1200">
                <a:latin typeface="Times New Roman"/>
                <a:cs typeface="Times New Roman"/>
              </a:rPr>
              <a:t>fordulók és a </a:t>
            </a:r>
            <a:r>
              <a:rPr dirty="0" sz="1200" spc="-5">
                <a:latin typeface="Times New Roman"/>
                <a:cs typeface="Times New Roman"/>
              </a:rPr>
              <a:t>forduló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előrejelzések.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6745" y="6337503"/>
            <a:ext cx="6022975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  <a:tabLst>
                <a:tab pos="2748280" algn="l"/>
              </a:tabLst>
            </a:pPr>
            <a:r>
              <a:rPr dirty="0" sz="1200" i="1">
                <a:latin typeface="Times New Roman"/>
                <a:cs typeface="Times New Roman"/>
              </a:rPr>
              <a:t>30.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Táblavégi </a:t>
            </a:r>
            <a:r>
              <a:rPr dirty="0" sz="1200">
                <a:latin typeface="Times New Roman"/>
                <a:cs typeface="Times New Roman"/>
              </a:rPr>
              <a:t>fordulók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nyomvonal	</a:t>
            </a:r>
            <a:r>
              <a:rPr dirty="0" sz="1200" i="1">
                <a:latin typeface="Times New Roman"/>
                <a:cs typeface="Times New Roman"/>
              </a:rPr>
              <a:t>31.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 spc="-5">
                <a:latin typeface="Times New Roman"/>
                <a:cs typeface="Times New Roman"/>
              </a:rPr>
              <a:t>Az irányítórendszer kapcsolati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beállításai</a:t>
            </a:r>
            <a:endParaRPr sz="1200">
              <a:latin typeface="Times New Roman"/>
              <a:cs typeface="Times New Roman"/>
            </a:endParaRPr>
          </a:p>
          <a:p>
            <a:pPr marL="1791335">
              <a:lnSpc>
                <a:spcPts val="1410"/>
              </a:lnSpc>
              <a:tabLst>
                <a:tab pos="4743450" algn="l"/>
              </a:tabLst>
            </a:pPr>
            <a:r>
              <a:rPr dirty="0" sz="1200" spc="-5">
                <a:latin typeface="Times New Roman"/>
                <a:cs typeface="Times New Roman"/>
              </a:rPr>
              <a:t>programozása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rendszerben	</a:t>
            </a:r>
            <a:r>
              <a:rPr dirty="0" sz="1200" i="1">
                <a:latin typeface="Times New Roman"/>
                <a:cs typeface="Times New Roman"/>
                <a:hlinkClick r:id="rId7"/>
              </a:rPr>
              <a:t>Forrás:</a:t>
            </a:r>
            <a:r>
              <a:rPr dirty="0" sz="1200" spc="-35" i="1">
                <a:latin typeface="Times New Roman"/>
                <a:cs typeface="Times New Roman"/>
                <a:hlinkClick r:id="rId7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www.kite.hu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63139" y="1359408"/>
            <a:ext cx="1933956" cy="1447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60620" y="1359408"/>
            <a:ext cx="1933955" cy="1447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62072" y="5074920"/>
            <a:ext cx="2484120" cy="1110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46191" y="5138928"/>
            <a:ext cx="2933700" cy="104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7447" y="1460246"/>
            <a:ext cx="8858885" cy="2451100"/>
          </a:xfrm>
          <a:prstGeom prst="rect">
            <a:avLst/>
          </a:prstGeom>
          <a:solidFill>
            <a:srgbClr val="CCDDEA"/>
          </a:solidFill>
          <a:ln w="609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2755" indent="-229235">
              <a:lnSpc>
                <a:spcPts val="1275"/>
              </a:lnSpc>
              <a:buAutoNum type="arabicPeriod"/>
              <a:tabLst>
                <a:tab pos="453390" algn="l"/>
              </a:tabLst>
            </a:pPr>
            <a:r>
              <a:rPr dirty="0" sz="1100" spc="-5">
                <a:latin typeface="Calibri"/>
                <a:cs typeface="Calibri"/>
              </a:rPr>
              <a:t>feladat) </a:t>
            </a:r>
            <a:r>
              <a:rPr dirty="0" sz="1100">
                <a:latin typeface="Calibri"/>
                <a:cs typeface="Calibri"/>
              </a:rPr>
              <a:t>A munkagép </a:t>
            </a:r>
            <a:r>
              <a:rPr dirty="0" sz="1100" spc="-5">
                <a:latin typeface="Calibri"/>
                <a:cs typeface="Calibri"/>
              </a:rPr>
              <a:t>kormányzásnak milyen formáit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ismerjük?</a:t>
            </a:r>
            <a:endParaRPr sz="1100">
              <a:latin typeface="Calibri"/>
              <a:cs typeface="Calibri"/>
            </a:endParaRPr>
          </a:p>
          <a:p>
            <a:pPr marL="452755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2755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…………………………………………………………………..………</a:t>
            </a:r>
            <a:endParaRPr sz="1100">
              <a:latin typeface="Calibri"/>
              <a:cs typeface="Calibri"/>
            </a:endParaRPr>
          </a:p>
          <a:p>
            <a:pPr marL="454025" indent="-229235">
              <a:lnSpc>
                <a:spcPct val="100000"/>
              </a:lnSpc>
              <a:spcBef>
                <a:spcPts val="695"/>
              </a:spcBef>
              <a:buAutoNum type="arabicPeriod" startAt="2"/>
              <a:tabLst>
                <a:tab pos="454659" algn="l"/>
              </a:tabLst>
            </a:pPr>
            <a:r>
              <a:rPr dirty="0" sz="1100" spc="-5">
                <a:latin typeface="Calibri"/>
                <a:cs typeface="Calibri"/>
              </a:rPr>
              <a:t>feladat) Milyen feltételekkel szabad felszerelni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műholdvevő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szettet?</a:t>
            </a:r>
            <a:endParaRPr sz="1100">
              <a:latin typeface="Calibri"/>
              <a:cs typeface="Calibri"/>
            </a:endParaRPr>
          </a:p>
          <a:p>
            <a:pPr marL="454025">
              <a:lnSpc>
                <a:spcPct val="100000"/>
              </a:lnSpc>
              <a:spcBef>
                <a:spcPts val="70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4025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4025">
              <a:lnSpc>
                <a:spcPct val="100000"/>
              </a:lnSpc>
              <a:spcBef>
                <a:spcPts val="68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452755" indent="-229235">
              <a:lnSpc>
                <a:spcPct val="100000"/>
              </a:lnSpc>
              <a:spcBef>
                <a:spcPts val="695"/>
              </a:spcBef>
              <a:buAutoNum type="arabicPeriod" startAt="3"/>
              <a:tabLst>
                <a:tab pos="453390" algn="l"/>
              </a:tabLst>
            </a:pPr>
            <a:r>
              <a:rPr dirty="0" sz="1100" spc="-5">
                <a:latin typeface="Calibri"/>
                <a:cs typeface="Calibri"/>
              </a:rPr>
              <a:t>feladat) </a:t>
            </a:r>
            <a:r>
              <a:rPr dirty="0" sz="1100">
                <a:latin typeface="Calibri"/>
                <a:cs typeface="Calibri"/>
              </a:rPr>
              <a:t>A </a:t>
            </a:r>
            <a:r>
              <a:rPr dirty="0" sz="1100" spc="-5">
                <a:latin typeface="Calibri"/>
                <a:cs typeface="Calibri"/>
              </a:rPr>
              <a:t>programozott adatokat és nyomvonalakat hogyan tudjuk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módosítani?</a:t>
            </a:r>
            <a:endParaRPr sz="110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135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sz="1100">
              <a:latin typeface="Calibri"/>
              <a:cs typeface="Calibri"/>
            </a:endParaRPr>
          </a:p>
          <a:p>
            <a:pPr marL="501015">
              <a:lnSpc>
                <a:spcPct val="100000"/>
              </a:lnSpc>
              <a:spcBef>
                <a:spcPts val="130"/>
              </a:spcBef>
            </a:pPr>
            <a:r>
              <a:rPr dirty="0" sz="1100" spc="-5">
                <a:latin typeface="Calibri"/>
                <a:cs typeface="Calibri"/>
              </a:rPr>
              <a:t>…………………………………………………..…………………………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86825" cy="190500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6715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266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506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284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programozott adatokat </a:t>
            </a:r>
            <a:r>
              <a:rPr dirty="0" sz="1200">
                <a:latin typeface="Times New Roman"/>
                <a:cs typeface="Times New Roman"/>
              </a:rPr>
              <a:t>és </a:t>
            </a:r>
            <a:r>
              <a:rPr dirty="0" sz="1200" spc="-5">
                <a:latin typeface="Times New Roman"/>
                <a:cs typeface="Times New Roman"/>
              </a:rPr>
              <a:t>nyomvonalakat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gép </a:t>
            </a:r>
            <a:r>
              <a:rPr dirty="0" sz="1200" spc="-5">
                <a:latin typeface="Times New Roman"/>
                <a:cs typeface="Times New Roman"/>
              </a:rPr>
              <a:t>tárolja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memóriájában, ahonnan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szükséges alkalmakkor elő lehet </a:t>
            </a:r>
            <a:r>
              <a:rPr dirty="0" sz="1200">
                <a:latin typeface="Times New Roman"/>
                <a:cs typeface="Times New Roman"/>
              </a:rPr>
              <a:t>hívni </a:t>
            </a:r>
            <a:r>
              <a:rPr dirty="0" sz="1200" spc="-5">
                <a:latin typeface="Times New Roman"/>
                <a:cs typeface="Times New Roman"/>
              </a:rPr>
              <a:t>és megfelelő  adatbankot lehet </a:t>
            </a:r>
            <a:r>
              <a:rPr dirty="0" sz="1200">
                <a:latin typeface="Times New Roman"/>
                <a:cs typeface="Times New Roman"/>
              </a:rPr>
              <a:t>kialakítani a </a:t>
            </a:r>
            <a:r>
              <a:rPr dirty="0" sz="1200" spc="-5">
                <a:latin typeface="Times New Roman"/>
                <a:cs typeface="Times New Roman"/>
              </a:rPr>
              <a:t>gazdaság </a:t>
            </a:r>
            <a:r>
              <a:rPr dirty="0" sz="1200">
                <a:latin typeface="Times New Roman"/>
                <a:cs typeface="Times New Roman"/>
              </a:rPr>
              <a:t>földjeiről. </a:t>
            </a:r>
            <a:r>
              <a:rPr dirty="0" sz="1200" spc="-5">
                <a:latin typeface="Times New Roman"/>
                <a:cs typeface="Times New Roman"/>
              </a:rPr>
              <a:t>Azonban </a:t>
            </a:r>
            <a:r>
              <a:rPr dirty="0" sz="1200">
                <a:latin typeface="Times New Roman"/>
                <a:cs typeface="Times New Roman"/>
              </a:rPr>
              <a:t>külső </a:t>
            </a:r>
            <a:r>
              <a:rPr dirty="0" sz="1200" spc="-5">
                <a:latin typeface="Times New Roman"/>
                <a:cs typeface="Times New Roman"/>
              </a:rPr>
              <a:t>adathordozókon </a:t>
            </a:r>
            <a:r>
              <a:rPr dirty="0" sz="1200">
                <a:latin typeface="Times New Roman"/>
                <a:cs typeface="Times New Roman"/>
              </a:rPr>
              <a:t>is tudjuk </a:t>
            </a:r>
            <a:r>
              <a:rPr dirty="0" sz="1200" spc="-5">
                <a:latin typeface="Times New Roman"/>
                <a:cs typeface="Times New Roman"/>
              </a:rPr>
              <a:t>tárolni ezeket az információkat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megfelelő  adathordozóról </a:t>
            </a:r>
            <a:r>
              <a:rPr dirty="0" sz="1200">
                <a:latin typeface="Times New Roman"/>
                <a:cs typeface="Times New Roman"/>
              </a:rPr>
              <a:t>be tudjuk </a:t>
            </a:r>
            <a:r>
              <a:rPr dirty="0" sz="1200" spc="-5">
                <a:latin typeface="Times New Roman"/>
                <a:cs typeface="Times New Roman"/>
              </a:rPr>
              <a:t>olvastatni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gép memóriájába, </a:t>
            </a:r>
            <a:r>
              <a:rPr dirty="0" sz="1200">
                <a:latin typeface="Times New Roman"/>
                <a:cs typeface="Times New Roman"/>
              </a:rPr>
              <a:t>ezzel módosítva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adatbázisunkat.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01700" y="2490342"/>
            <a:ext cx="13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1533" y="2412618"/>
            <a:ext cx="8437880" cy="54673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200" spc="-5" b="1">
                <a:latin typeface="Times New Roman"/>
                <a:cs typeface="Times New Roman"/>
              </a:rPr>
              <a:t>Egyéb rendszerek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mechatronikai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rendszerei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mellett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más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rendszerek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fontosságára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is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kell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hívni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figyelmet.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Ezek</a:t>
            </a:r>
            <a:r>
              <a:rPr dirty="0" sz="1200" spc="1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közé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tartoznak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különböző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932302"/>
            <a:ext cx="889127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kommunikációs rendszerek, amelyek </a:t>
            </a:r>
            <a:r>
              <a:rPr dirty="0" sz="1200">
                <a:latin typeface="Times New Roman"/>
                <a:cs typeface="Times New Roman"/>
              </a:rPr>
              <a:t>lehetővé teszik a </a:t>
            </a:r>
            <a:r>
              <a:rPr dirty="0" sz="1200" spc="-5">
                <a:latin typeface="Times New Roman"/>
                <a:cs typeface="Times New Roman"/>
              </a:rPr>
              <a:t>szabályozáshoz és az ellenőrzéshez (monitoring) használt </a:t>
            </a:r>
            <a:r>
              <a:rPr dirty="0" sz="1200">
                <a:latin typeface="Times New Roman"/>
                <a:cs typeface="Times New Roman"/>
              </a:rPr>
              <a:t>adatok továbbítását. </a:t>
            </a:r>
            <a:r>
              <a:rPr dirty="0" sz="1200" spc="-5">
                <a:latin typeface="Times New Roman"/>
                <a:cs typeface="Times New Roman"/>
              </a:rPr>
              <a:t>Az  elektronikus rendszerek </a:t>
            </a:r>
            <a:r>
              <a:rPr dirty="0" sz="1200">
                <a:latin typeface="Times New Roman"/>
                <a:cs typeface="Times New Roman"/>
              </a:rPr>
              <a:t>elemeinek </a:t>
            </a:r>
            <a:r>
              <a:rPr dirty="0" sz="1200" spc="-5">
                <a:latin typeface="Times New Roman"/>
                <a:cs typeface="Times New Roman"/>
              </a:rPr>
              <a:t>hálózatba kapcsolásához, az adatok cseréjéhez és kezeléséhez </a:t>
            </a:r>
            <a:r>
              <a:rPr dirty="0" sz="1200">
                <a:latin typeface="Times New Roman"/>
                <a:cs typeface="Times New Roman"/>
              </a:rPr>
              <a:t>a CAN-bus </a:t>
            </a:r>
            <a:r>
              <a:rPr dirty="0" sz="1200" spc="-5">
                <a:latin typeface="Times New Roman"/>
                <a:cs typeface="Times New Roman"/>
              </a:rPr>
              <a:t>rendszert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alkalmazzák.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700" y="1599946"/>
            <a:ext cx="13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1533" y="1523746"/>
            <a:ext cx="8437245" cy="5435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-5" b="1">
                <a:latin typeface="Times New Roman"/>
                <a:cs typeface="Times New Roman"/>
              </a:rPr>
              <a:t>Műszeres vizsgálatokkal elősegített </a:t>
            </a:r>
            <a:r>
              <a:rPr dirty="0" sz="1200" b="1">
                <a:latin typeface="Times New Roman"/>
                <a:cs typeface="Times New Roman"/>
              </a:rPr>
              <a:t>karbantartás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modern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traktoron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karbantartási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fokozatokban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előírt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műveletek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kijelölésére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elektronikus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műszeres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vizsgálatokat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kell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elvégezni.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2043049"/>
            <a:ext cx="8891270" cy="1339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3900"/>
              </a:lnSpc>
              <a:spcBef>
                <a:spcPts val="95"/>
              </a:spcBef>
            </a:pPr>
            <a:r>
              <a:rPr dirty="0" sz="1200" spc="-5">
                <a:latin typeface="Times New Roman"/>
                <a:cs typeface="Times New Roman"/>
              </a:rPr>
              <a:t>műszeres vizsgálat célja </a:t>
            </a:r>
            <a:r>
              <a:rPr dirty="0" sz="1200">
                <a:latin typeface="Times New Roman"/>
                <a:cs typeface="Times New Roman"/>
              </a:rPr>
              <a:t>a motor </a:t>
            </a:r>
            <a:r>
              <a:rPr dirty="0" sz="1200" spc="-5">
                <a:latin typeface="Times New Roman"/>
                <a:cs typeface="Times New Roman"/>
              </a:rPr>
              <a:t>és egyéb szerkezeti egységek </a:t>
            </a:r>
            <a:r>
              <a:rPr dirty="0" sz="1200">
                <a:latin typeface="Times New Roman"/>
                <a:cs typeface="Times New Roman"/>
              </a:rPr>
              <a:t>műszaki </a:t>
            </a:r>
            <a:r>
              <a:rPr dirty="0" sz="1200" spc="-5">
                <a:latin typeface="Times New Roman"/>
                <a:cs typeface="Times New Roman"/>
              </a:rPr>
              <a:t>állapotának megbontás </a:t>
            </a:r>
            <a:r>
              <a:rPr dirty="0" sz="1200">
                <a:latin typeface="Times New Roman"/>
                <a:cs typeface="Times New Roman"/>
              </a:rPr>
              <a:t>nélküli </a:t>
            </a:r>
            <a:r>
              <a:rPr dirty="0" sz="1200" spc="-5">
                <a:latin typeface="Times New Roman"/>
                <a:cs typeface="Times New Roman"/>
              </a:rPr>
              <a:t>meghatározása, az </a:t>
            </a:r>
            <a:r>
              <a:rPr dirty="0" sz="1200">
                <a:latin typeface="Times New Roman"/>
                <a:cs typeface="Times New Roman"/>
              </a:rPr>
              <a:t>elektronikus </a:t>
            </a:r>
            <a:r>
              <a:rPr dirty="0" sz="1200" spc="-5">
                <a:latin typeface="Times New Roman"/>
                <a:cs typeface="Times New Roman"/>
              </a:rPr>
              <a:t>vezérlő és  szabályozó rendszerek vizsgálata, </a:t>
            </a:r>
            <a:r>
              <a:rPr dirty="0" sz="1200">
                <a:latin typeface="Times New Roman"/>
                <a:cs typeface="Times New Roman"/>
              </a:rPr>
              <a:t>beállítása. A külső </a:t>
            </a:r>
            <a:r>
              <a:rPr dirty="0" sz="1200" spc="-5">
                <a:latin typeface="Times New Roman"/>
                <a:cs typeface="Times New Roman"/>
              </a:rPr>
              <a:t>vizsgálatokat célműszerrel </a:t>
            </a:r>
            <a:r>
              <a:rPr dirty="0" sz="1200">
                <a:latin typeface="Times New Roman"/>
                <a:cs typeface="Times New Roman"/>
              </a:rPr>
              <a:t>vagy laptophoz </a:t>
            </a:r>
            <a:r>
              <a:rPr dirty="0" sz="1200" spc="-5">
                <a:latin typeface="Times New Roman"/>
                <a:cs typeface="Times New Roman"/>
              </a:rPr>
              <a:t>csatlakoztatott jelátalakítóval és </a:t>
            </a:r>
            <a:r>
              <a:rPr dirty="0" sz="1200">
                <a:latin typeface="Times New Roman"/>
                <a:cs typeface="Times New Roman"/>
              </a:rPr>
              <a:t>célprogram  </a:t>
            </a:r>
            <a:r>
              <a:rPr dirty="0" sz="1200" spc="-5">
                <a:latin typeface="Times New Roman"/>
                <a:cs typeface="Times New Roman"/>
              </a:rPr>
              <a:t>alkalmazásával végzik.</a:t>
            </a:r>
            <a:endParaRPr sz="1200">
              <a:latin typeface="Times New Roman"/>
              <a:cs typeface="Times New Roman"/>
            </a:endParaRPr>
          </a:p>
          <a:p>
            <a:pPr algn="just" marL="12700" marR="6985" indent="449580">
              <a:lnSpc>
                <a:spcPts val="2080"/>
              </a:lnSpc>
              <a:spcBef>
                <a:spcPts val="160"/>
              </a:spcBef>
            </a:pPr>
            <a:r>
              <a:rPr dirty="0" sz="1200" spc="-5">
                <a:latin typeface="Times New Roman"/>
                <a:cs typeface="Times New Roman"/>
              </a:rPr>
              <a:t>Az </a:t>
            </a:r>
            <a:r>
              <a:rPr dirty="0" sz="1200" spc="-10">
                <a:latin typeface="Times New Roman"/>
                <a:cs typeface="Times New Roman"/>
              </a:rPr>
              <a:t>ilyen </a:t>
            </a:r>
            <a:r>
              <a:rPr dirty="0" sz="1200" spc="-5">
                <a:latin typeface="Times New Roman"/>
                <a:cs typeface="Times New Roman"/>
              </a:rPr>
              <a:t>műszeres vizsgálatok bevezetésének előnyei, </a:t>
            </a:r>
            <a:r>
              <a:rPr dirty="0" sz="1200" spc="5">
                <a:latin typeface="Times New Roman"/>
                <a:cs typeface="Times New Roman"/>
              </a:rPr>
              <a:t>hogy </a:t>
            </a:r>
            <a:r>
              <a:rPr dirty="0" sz="1200">
                <a:latin typeface="Times New Roman"/>
                <a:cs typeface="Times New Roman"/>
              </a:rPr>
              <a:t>a műszerek </a:t>
            </a:r>
            <a:r>
              <a:rPr dirty="0" sz="1200" spc="-5">
                <a:latin typeface="Times New Roman"/>
                <a:cs typeface="Times New Roman"/>
              </a:rPr>
              <a:t>jelzése alapján elhagyható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szerkezeti egységek </a:t>
            </a:r>
            <a:r>
              <a:rPr dirty="0" sz="1200">
                <a:latin typeface="Times New Roman"/>
                <a:cs typeface="Times New Roman"/>
              </a:rPr>
              <a:t>felesleges  </a:t>
            </a:r>
            <a:r>
              <a:rPr dirty="0" sz="1200" spc="-5">
                <a:latin typeface="Times New Roman"/>
                <a:cs typeface="Times New Roman"/>
              </a:rPr>
              <a:t>megbontása, az </a:t>
            </a:r>
            <a:r>
              <a:rPr dirty="0" sz="1200">
                <a:latin typeface="Times New Roman"/>
                <a:cs typeface="Times New Roman"/>
              </a:rPr>
              <a:t>időben </a:t>
            </a:r>
            <a:r>
              <a:rPr dirty="0" sz="1200" spc="-5">
                <a:latin typeface="Times New Roman"/>
                <a:cs typeface="Times New Roman"/>
              </a:rPr>
              <a:t>elvégzett karbantartási </a:t>
            </a:r>
            <a:r>
              <a:rPr dirty="0" sz="1200">
                <a:latin typeface="Times New Roman"/>
                <a:cs typeface="Times New Roman"/>
              </a:rPr>
              <a:t>munkákkal növekszik a </a:t>
            </a:r>
            <a:r>
              <a:rPr dirty="0" sz="1200" spc="-5">
                <a:latin typeface="Times New Roman"/>
                <a:cs typeface="Times New Roman"/>
              </a:rPr>
              <a:t>gép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élettartama.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1533" y="5985510"/>
            <a:ext cx="3151505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32.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John </a:t>
            </a:r>
            <a:r>
              <a:rPr dirty="0" sz="1200" spc="-5">
                <a:latin typeface="Times New Roman"/>
                <a:cs typeface="Times New Roman"/>
              </a:rPr>
              <a:t>Deere </a:t>
            </a:r>
            <a:r>
              <a:rPr dirty="0" sz="1200">
                <a:latin typeface="Times New Roman"/>
                <a:cs typeface="Times New Roman"/>
              </a:rPr>
              <a:t>traktor </a:t>
            </a:r>
            <a:r>
              <a:rPr dirty="0" sz="1200" spc="-5">
                <a:latin typeface="Times New Roman"/>
                <a:cs typeface="Times New Roman"/>
              </a:rPr>
              <a:t>vizsgálata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célműszerrel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www.kite.hu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63980" y="3726179"/>
            <a:ext cx="5513832" cy="2206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1905" cy="21964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287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838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6014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792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7. </a:t>
            </a:r>
            <a:r>
              <a:rPr dirty="0" sz="1200" spc="-5" b="1">
                <a:latin typeface="Times New Roman"/>
                <a:cs typeface="Times New Roman"/>
              </a:rPr>
              <a:t>Összefoglalás </a:t>
            </a:r>
            <a:r>
              <a:rPr dirty="0" sz="1200" b="1">
                <a:latin typeface="Times New Roman"/>
                <a:cs typeface="Times New Roman"/>
              </a:rPr>
              <a:t>– </a:t>
            </a:r>
            <a:r>
              <a:rPr dirty="0" sz="1200" spc="-5" b="1">
                <a:latin typeface="Times New Roman"/>
                <a:cs typeface="Times New Roman"/>
              </a:rPr>
              <a:t>teendőink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Magyarországon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4000"/>
              </a:lnSpc>
              <a:spcBef>
                <a:spcPts val="204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munkaerő jelentős csökkenése, </a:t>
            </a:r>
            <a:r>
              <a:rPr dirty="0" sz="1200">
                <a:latin typeface="Times New Roman"/>
                <a:cs typeface="Times New Roman"/>
              </a:rPr>
              <a:t>intenzív </a:t>
            </a:r>
            <a:r>
              <a:rPr dirty="0" sz="1200" spc="-5">
                <a:latin typeface="Times New Roman"/>
                <a:cs typeface="Times New Roman"/>
              </a:rPr>
              <a:t>termelés szükségessége, szerkezeti átalakulásokat, változásokat igényel </a:t>
            </a:r>
            <a:r>
              <a:rPr dirty="0" sz="1200">
                <a:latin typeface="Times New Roman"/>
                <a:cs typeface="Times New Roman"/>
              </a:rPr>
              <a:t>a mezőgazdaságban,  mely a </a:t>
            </a:r>
            <a:r>
              <a:rPr dirty="0" sz="1200" spc="-5">
                <a:latin typeface="Times New Roman"/>
                <a:cs typeface="Times New Roman"/>
              </a:rPr>
              <a:t>foglalkoztatási és oktatási rendszerek gyors átalakítását igényli.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késlekedés </a:t>
            </a:r>
            <a:r>
              <a:rPr dirty="0" sz="1200">
                <a:latin typeface="Times New Roman"/>
                <a:cs typeface="Times New Roman"/>
              </a:rPr>
              <a:t>rövidtávon </a:t>
            </a:r>
            <a:r>
              <a:rPr dirty="0" sz="1200" spc="5">
                <a:latin typeface="Times New Roman"/>
                <a:cs typeface="Times New Roman"/>
              </a:rPr>
              <a:t>egy-egy </a:t>
            </a:r>
            <a:r>
              <a:rPr dirty="0" sz="1200" spc="-5">
                <a:latin typeface="Times New Roman"/>
                <a:cs typeface="Times New Roman"/>
              </a:rPr>
              <a:t>régió leszakadását eredményezhetik.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negatív hatások </a:t>
            </a:r>
            <a:r>
              <a:rPr dirty="0" sz="1200">
                <a:latin typeface="Times New Roman"/>
                <a:cs typeface="Times New Roman"/>
              </a:rPr>
              <a:t>hosszabb távon a </a:t>
            </a:r>
            <a:r>
              <a:rPr dirty="0" sz="1200" spc="-5">
                <a:latin typeface="Times New Roman"/>
                <a:cs typeface="Times New Roman"/>
              </a:rPr>
              <a:t>csökkenő munkalehetőségnek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klímaváltozás miatt növekvő élelmiszeráraknak </a:t>
            </a:r>
            <a:r>
              <a:rPr dirty="0" sz="1200">
                <a:latin typeface="Times New Roman"/>
                <a:cs typeface="Times New Roman"/>
              </a:rPr>
              <a:t>is köszönhetően jelentős  </a:t>
            </a:r>
            <a:r>
              <a:rPr dirty="0" sz="1200" spc="-5">
                <a:latin typeface="Times New Roman"/>
                <a:cs typeface="Times New Roman"/>
              </a:rPr>
              <a:t>globális társadalmi instabilitáshoz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vezethetnek.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2714" y="5285613"/>
            <a:ext cx="479679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98625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33.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A Jövő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záloga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12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4"/>
              </a:rPr>
              <a:t>http://digit.mandiner.hu/cikk/20160129_dronok_a_mezogazdasagban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89148" y="2778252"/>
            <a:ext cx="4963667" cy="2458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13403" y="4334636"/>
            <a:ext cx="29159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7"/>
              </a:rPr>
              <a:t>https://www.youtube.com/watch?v=Qg4Ju1l75mc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31235" y="1700784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7248" y="1751076"/>
            <a:ext cx="4416552" cy="2490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1905" cy="617791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287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838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6014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7925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marL="12700" marR="7620">
              <a:lnSpc>
                <a:spcPct val="143900"/>
              </a:lnSpc>
              <a:spcBef>
                <a:spcPts val="434"/>
              </a:spcBef>
            </a:pPr>
            <a:r>
              <a:rPr dirty="0" sz="1200" spc="-5" b="1">
                <a:latin typeface="Times New Roman"/>
                <a:cs typeface="Times New Roman"/>
              </a:rPr>
              <a:t>Mezőgazdasági erőgépek automata kormányzása műholdról vezérelt </a:t>
            </a:r>
            <a:r>
              <a:rPr dirty="0" sz="1200" b="1">
                <a:latin typeface="Times New Roman"/>
                <a:cs typeface="Times New Roman"/>
              </a:rPr>
              <a:t>univerzális </a:t>
            </a:r>
            <a:r>
              <a:rPr dirty="0" sz="1200" spc="-5" b="1">
                <a:latin typeface="Times New Roman"/>
                <a:cs typeface="Times New Roman"/>
              </a:rPr>
              <a:t>kormányforgató berendezéssel </a:t>
            </a:r>
            <a:r>
              <a:rPr dirty="0" sz="1200">
                <a:latin typeface="Times New Roman"/>
                <a:cs typeface="Times New Roman"/>
              </a:rPr>
              <a:t>című </a:t>
            </a:r>
            <a:r>
              <a:rPr dirty="0" sz="1200" spc="-5">
                <a:latin typeface="Times New Roman"/>
                <a:cs typeface="Times New Roman"/>
              </a:rPr>
              <a:t>digitális távoktatási  tananyag </a:t>
            </a:r>
            <a:r>
              <a:rPr dirty="0" sz="1200">
                <a:latin typeface="Times New Roman"/>
                <a:cs typeface="Times New Roman"/>
              </a:rPr>
              <a:t>célja a </a:t>
            </a:r>
            <a:r>
              <a:rPr dirty="0" sz="1200" spc="-5">
                <a:latin typeface="Times New Roman"/>
                <a:cs typeface="Times New Roman"/>
              </a:rPr>
              <a:t>digitális munkarend bevezetésének </a:t>
            </a:r>
            <a:r>
              <a:rPr dirty="0" sz="1200">
                <a:latin typeface="Times New Roman"/>
                <a:cs typeface="Times New Roman"/>
              </a:rPr>
              <a:t>2020. </a:t>
            </a:r>
            <a:r>
              <a:rPr dirty="0" sz="1200" spc="-5">
                <a:latin typeface="Times New Roman"/>
                <a:cs typeface="Times New Roman"/>
              </a:rPr>
              <a:t>március </a:t>
            </a:r>
            <a:r>
              <a:rPr dirty="0" sz="1200">
                <a:latin typeface="Times New Roman"/>
                <a:cs typeface="Times New Roman"/>
              </a:rPr>
              <a:t>16-tól </a:t>
            </a:r>
            <a:r>
              <a:rPr dirty="0" sz="1200" spc="-5">
                <a:latin typeface="Times New Roman"/>
                <a:cs typeface="Times New Roman"/>
              </a:rPr>
              <a:t>való megfeleltetése,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1002/2020.(III.14.) Korm. határozat értelmében. 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tananyagfejlesztés során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hatékony, korszerű technológiai ismeretek kidolgozásra törekedtünk. Célunk, </a:t>
            </a:r>
            <a:r>
              <a:rPr dirty="0" sz="1200">
                <a:latin typeface="Times New Roman"/>
                <a:cs typeface="Times New Roman"/>
              </a:rPr>
              <a:t>hogy a </a:t>
            </a:r>
            <a:r>
              <a:rPr dirty="0" sz="1200" spc="-5">
                <a:latin typeface="Times New Roman"/>
                <a:cs typeface="Times New Roman"/>
              </a:rPr>
              <a:t>mezőgazdasági képzések iránt  érdeklődők számára </a:t>
            </a:r>
            <a:r>
              <a:rPr dirty="0" sz="1200">
                <a:latin typeface="Times New Roman"/>
                <a:cs typeface="Times New Roman"/>
              </a:rPr>
              <a:t>modern, </a:t>
            </a:r>
            <a:r>
              <a:rPr dirty="0" sz="1200" spc="-5">
                <a:latin typeface="Times New Roman"/>
                <a:cs typeface="Times New Roman"/>
              </a:rPr>
              <a:t>korszerű ismereteket nyújtó digitális munkarendnek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megfelelő tananyag mindenki </a:t>
            </a:r>
            <a:r>
              <a:rPr dirty="0" sz="1200">
                <a:latin typeface="Times New Roman"/>
                <a:cs typeface="Times New Roman"/>
              </a:rPr>
              <a:t>számára elektronikus </a:t>
            </a:r>
            <a:r>
              <a:rPr dirty="0" sz="1200" spc="-5">
                <a:latin typeface="Times New Roman"/>
                <a:cs typeface="Times New Roman"/>
              </a:rPr>
              <a:t>formában 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elérhetővé </a:t>
            </a:r>
            <a:r>
              <a:rPr dirty="0" sz="1200">
                <a:latin typeface="Times New Roman"/>
                <a:cs typeface="Times New Roman"/>
              </a:rPr>
              <a:t>váljon. </a:t>
            </a:r>
            <a:r>
              <a:rPr dirty="0" sz="1200" spc="-5">
                <a:latin typeface="Times New Roman"/>
                <a:cs typeface="Times New Roman"/>
              </a:rPr>
              <a:t>A mezőgazdasági képzések iránt érdeklődők </a:t>
            </a:r>
            <a:r>
              <a:rPr dirty="0" sz="1200">
                <a:latin typeface="Times New Roman"/>
                <a:cs typeface="Times New Roman"/>
              </a:rPr>
              <a:t>számára </a:t>
            </a:r>
            <a:r>
              <a:rPr dirty="0" sz="1200" spc="-5">
                <a:latin typeface="Times New Roman"/>
                <a:cs typeface="Times New Roman"/>
              </a:rPr>
              <a:t>modern, korszerű ismereteket nyújtó képzési kínálatot, igényeiknek  megfelelő oktatási </a:t>
            </a:r>
            <a:r>
              <a:rPr dirty="0" sz="1200">
                <a:latin typeface="Times New Roman"/>
                <a:cs typeface="Times New Roman"/>
              </a:rPr>
              <a:t>formát </a:t>
            </a:r>
            <a:r>
              <a:rPr dirty="0" sz="1200" spc="-5">
                <a:latin typeface="Times New Roman"/>
                <a:cs typeface="Times New Roman"/>
              </a:rPr>
              <a:t>biztosítunk. Ehhez szükséges </a:t>
            </a:r>
            <a:r>
              <a:rPr dirty="0" sz="1200">
                <a:latin typeface="Times New Roman"/>
                <a:cs typeface="Times New Roman"/>
              </a:rPr>
              <a:t>a kidolgozott </a:t>
            </a:r>
            <a:r>
              <a:rPr dirty="0" sz="1200" spc="-5">
                <a:latin typeface="Times New Roman"/>
                <a:cs typeface="Times New Roman"/>
              </a:rPr>
              <a:t>tananyagok digitális tananyaggá </a:t>
            </a:r>
            <a:r>
              <a:rPr dirty="0" sz="1200">
                <a:latin typeface="Times New Roman"/>
                <a:cs typeface="Times New Roman"/>
              </a:rPr>
              <a:t>történő</a:t>
            </a:r>
            <a:r>
              <a:rPr dirty="0" sz="1200" spc="6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átdolgozása.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tananyag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digitális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átalakítása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digitális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világra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való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sikeres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felkészülés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legfontosabb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eleme,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csak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így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tudjuk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felkészíteni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tanulóinkat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21.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század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433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munkaerőpiaci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elvárásaira.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Feladatunk,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hogy</a:t>
            </a:r>
            <a:r>
              <a:rPr dirty="0" sz="1200" spc="-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minden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tanulónak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lehetősége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legyen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elsajátítani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jövő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technológiáit,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ezáltal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korszerű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szakmai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tudásra  tegyen </a:t>
            </a:r>
            <a:r>
              <a:rPr dirty="0" sz="1200">
                <a:latin typeface="Times New Roman"/>
                <a:cs typeface="Times New Roman"/>
              </a:rPr>
              <a:t>szert.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3800"/>
              </a:lnSpc>
              <a:spcBef>
                <a:spcPts val="5"/>
              </a:spcBef>
            </a:pPr>
            <a:r>
              <a:rPr dirty="0" sz="1200" spc="-5" b="1">
                <a:latin typeface="Times New Roman"/>
                <a:cs typeface="Times New Roman"/>
              </a:rPr>
              <a:t>Célja: </a:t>
            </a:r>
            <a:r>
              <a:rPr dirty="0" sz="1200" spc="-5">
                <a:latin typeface="Times New Roman"/>
                <a:cs typeface="Times New Roman"/>
              </a:rPr>
              <a:t>Olyan szakemberek képzése, akik </a:t>
            </a:r>
            <a:r>
              <a:rPr dirty="0" sz="1200">
                <a:latin typeface="Times New Roman"/>
                <a:cs typeface="Times New Roman"/>
              </a:rPr>
              <a:t>megfelelő </a:t>
            </a:r>
            <a:r>
              <a:rPr dirty="0" sz="1200" spc="-5">
                <a:latin typeface="Times New Roman"/>
                <a:cs typeface="Times New Roman"/>
              </a:rPr>
              <a:t>kompetenciákkal </a:t>
            </a:r>
            <a:r>
              <a:rPr dirty="0" sz="1200">
                <a:latin typeface="Times New Roman"/>
                <a:cs typeface="Times New Roman"/>
              </a:rPr>
              <a:t>rendelkeznek a precíziós </a:t>
            </a:r>
            <a:r>
              <a:rPr dirty="0" sz="1200" spc="-5">
                <a:latin typeface="Times New Roman"/>
                <a:cs typeface="Times New Roman"/>
              </a:rPr>
              <a:t>gazdálkodásra alkalmas </a:t>
            </a:r>
            <a:r>
              <a:rPr dirty="0" sz="1200">
                <a:latin typeface="Times New Roman"/>
                <a:cs typeface="Times New Roman"/>
              </a:rPr>
              <a:t>erőgépek </a:t>
            </a:r>
            <a:r>
              <a:rPr dirty="0" sz="1200" spc="-5">
                <a:latin typeface="Times New Roman"/>
                <a:cs typeface="Times New Roman"/>
              </a:rPr>
              <a:t>felkészítésére,  az irányító rendszerek kezelésére, </a:t>
            </a:r>
            <a:r>
              <a:rPr dirty="0" sz="1200">
                <a:latin typeface="Times New Roman"/>
                <a:cs typeface="Times New Roman"/>
              </a:rPr>
              <a:t>üzemeltetésére </a:t>
            </a:r>
            <a:r>
              <a:rPr dirty="0" sz="1200" spc="-5">
                <a:latin typeface="Times New Roman"/>
                <a:cs typeface="Times New Roman"/>
              </a:rPr>
              <a:t>és karbantartására. </a:t>
            </a:r>
            <a:r>
              <a:rPr dirty="0" sz="1200">
                <a:latin typeface="Times New Roman"/>
                <a:cs typeface="Times New Roman"/>
              </a:rPr>
              <a:t>Felkészíteni a </a:t>
            </a:r>
            <a:r>
              <a:rPr dirty="0" sz="1200" spc="-5">
                <a:latin typeface="Times New Roman"/>
                <a:cs typeface="Times New Roman"/>
              </a:rPr>
              <a:t>mezőgazdasági gazdálkodókat </a:t>
            </a:r>
            <a:r>
              <a:rPr dirty="0" sz="1200">
                <a:latin typeface="Times New Roman"/>
                <a:cs typeface="Times New Roman"/>
              </a:rPr>
              <a:t>a precíziós </a:t>
            </a:r>
            <a:r>
              <a:rPr dirty="0" sz="1200" spc="-5">
                <a:latin typeface="Times New Roman"/>
                <a:cs typeface="Times New Roman"/>
              </a:rPr>
              <a:t>gazdálkodás  gyakorlati alkalmazására az erőgépek </a:t>
            </a:r>
            <a:r>
              <a:rPr dirty="0" sz="1200">
                <a:latin typeface="Times New Roman"/>
                <a:cs typeface="Times New Roman"/>
              </a:rPr>
              <a:t>működtetése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terén.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 b="1">
                <a:latin typeface="Times New Roman"/>
                <a:cs typeface="Times New Roman"/>
              </a:rPr>
              <a:t>Tartalma: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695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 spc="-5">
                <a:latin typeface="Times New Roman"/>
                <a:cs typeface="Times New Roman"/>
              </a:rPr>
              <a:t>Navigációs rendszerek működése. Az integrált gépnavigációs rendszerek </a:t>
            </a:r>
            <a:r>
              <a:rPr dirty="0" sz="1200">
                <a:latin typeface="Times New Roman"/>
                <a:cs typeface="Times New Roman"/>
              </a:rPr>
              <a:t>kézi és </a:t>
            </a:r>
            <a:r>
              <a:rPr dirty="0" sz="1200" spc="-5">
                <a:latin typeface="Times New Roman"/>
                <a:cs typeface="Times New Roman"/>
              </a:rPr>
              <a:t>teljesen automata változatainak</a:t>
            </a:r>
            <a:r>
              <a:rPr dirty="0" sz="1200" spc="1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bemutatása.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1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technológia előnyei és működtetésének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feltételei.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univerzális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kormányforgató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berendezés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erőgépre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való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telepítése,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illetve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másik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erőgépre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átszerelése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és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beüzemelése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(költséghatékonyság).</a:t>
            </a:r>
            <a:endParaRPr sz="1200">
              <a:latin typeface="Times New Roman"/>
              <a:cs typeface="Times New Roman"/>
            </a:endParaRPr>
          </a:p>
          <a:p>
            <a:pPr marL="372110" marR="8255" indent="-270510">
              <a:lnSpc>
                <a:spcPct val="143500"/>
              </a:lnSpc>
              <a:spcBef>
                <a:spcPts val="90"/>
              </a:spcBef>
              <a:buFont typeface="Symbol"/>
              <a:buChar char=""/>
              <a:tabLst>
                <a:tab pos="372110" algn="l"/>
                <a:tab pos="372745" algn="l"/>
                <a:tab pos="609600" algn="l"/>
                <a:tab pos="1414145" algn="l"/>
                <a:tab pos="2336800" algn="l"/>
                <a:tab pos="3081655" algn="l"/>
                <a:tab pos="3969385" algn="l"/>
                <a:tab pos="4164329" algn="l"/>
                <a:tab pos="5121910" algn="l"/>
                <a:tab pos="5316855" algn="l"/>
                <a:tab pos="5927725" algn="l"/>
                <a:tab pos="6930390" algn="l"/>
                <a:tab pos="8087995" algn="l"/>
                <a:tab pos="8284209" algn="l"/>
              </a:tabLst>
            </a:pPr>
            <a:r>
              <a:rPr dirty="0" sz="1200">
                <a:latin typeface="Times New Roman"/>
                <a:cs typeface="Times New Roman"/>
              </a:rPr>
              <a:t>A	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é</a:t>
            </a:r>
            <a:r>
              <a:rPr dirty="0" sz="1200">
                <a:latin typeface="Times New Roman"/>
                <a:cs typeface="Times New Roman"/>
              </a:rPr>
              <a:t>s	tel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pít</a:t>
            </a:r>
            <a:r>
              <a:rPr dirty="0" sz="1200" spc="-5">
                <a:latin typeface="Times New Roman"/>
                <a:cs typeface="Times New Roman"/>
              </a:rPr>
              <a:t>ésé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	</a:t>
            </a:r>
            <a:r>
              <a:rPr dirty="0" sz="1200" spc="10">
                <a:latin typeface="Times New Roman"/>
                <a:cs typeface="Times New Roman"/>
              </a:rPr>
              <a:t>g</a:t>
            </a:r>
            <a:r>
              <a:rPr dirty="0" sz="1200" spc="-25">
                <a:latin typeface="Times New Roman"/>
                <a:cs typeface="Times New Roman"/>
              </a:rPr>
              <a:t>y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kor</a:t>
            </a:r>
            <a:r>
              <a:rPr dirty="0" sz="1200" spc="5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	v</a:t>
            </a:r>
            <a:r>
              <a:rPr dirty="0" sz="1200" spc="-5">
                <a:latin typeface="Times New Roman"/>
                <a:cs typeface="Times New Roman"/>
              </a:rPr>
              <a:t>é</a:t>
            </a:r>
            <a:r>
              <a:rPr dirty="0" sz="1200">
                <a:latin typeface="Times New Roman"/>
                <a:cs typeface="Times New Roman"/>
              </a:rPr>
              <a:t>greh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jt</a:t>
            </a:r>
            <a:r>
              <a:rPr dirty="0" sz="1200" spc="-5">
                <a:latin typeface="Times New Roman"/>
                <a:cs typeface="Times New Roman"/>
              </a:rPr>
              <a:t>ás</a:t>
            </a:r>
            <a:r>
              <a:rPr dirty="0" sz="1200">
                <a:latin typeface="Times New Roman"/>
                <a:cs typeface="Times New Roman"/>
              </a:rPr>
              <a:t>a	a	k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lőf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lül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,	a	monitor	működés</a:t>
            </a:r>
            <a:r>
              <a:rPr dirty="0" sz="1200" spc="-10">
                <a:latin typeface="Times New Roman"/>
                <a:cs typeface="Times New Roman"/>
              </a:rPr>
              <a:t>é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k,	működt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tés</a:t>
            </a:r>
            <a:r>
              <a:rPr dirty="0" sz="1200" spc="-10">
                <a:latin typeface="Times New Roman"/>
                <a:cs typeface="Times New Roman"/>
              </a:rPr>
              <a:t>é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k,	a	p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ri</a:t>
            </a:r>
            <a:r>
              <a:rPr dirty="0" sz="1200" spc="-5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é</a:t>
            </a:r>
            <a:r>
              <a:rPr dirty="0" sz="1200">
                <a:latin typeface="Times New Roman"/>
                <a:cs typeface="Times New Roman"/>
              </a:rPr>
              <a:t>ri</a:t>
            </a:r>
            <a:r>
              <a:rPr dirty="0" sz="1200" spc="-10">
                <a:latin typeface="Times New Roman"/>
                <a:cs typeface="Times New Roman"/>
              </a:rPr>
              <a:t>á</a:t>
            </a:r>
            <a:r>
              <a:rPr dirty="0" sz="1200">
                <a:latin typeface="Times New Roman"/>
                <a:cs typeface="Times New Roman"/>
              </a:rPr>
              <a:t>k  </a:t>
            </a:r>
            <a:r>
              <a:rPr dirty="0" sz="1200" spc="-5">
                <a:latin typeface="Times New Roman"/>
                <a:cs typeface="Times New Roman"/>
              </a:rPr>
              <a:t>összekapcsolásának, beállításának, kezelésének elsajátítása és készségszintű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begyakorlása.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 spc="-5">
                <a:latin typeface="Times New Roman"/>
                <a:cs typeface="Times New Roman"/>
              </a:rPr>
              <a:t>Gyakorlati munkafolyamatban, üzemi körülmények </a:t>
            </a:r>
            <a:r>
              <a:rPr dirty="0" sz="1200">
                <a:latin typeface="Times New Roman"/>
                <a:cs typeface="Times New Roman"/>
              </a:rPr>
              <a:t>között, </a:t>
            </a:r>
            <a:r>
              <a:rPr dirty="0" sz="1200" spc="-5">
                <a:latin typeface="Times New Roman"/>
                <a:cs typeface="Times New Roman"/>
              </a:rPr>
              <a:t>próbaműveltek végzése </a:t>
            </a:r>
            <a:r>
              <a:rPr dirty="0" sz="1200">
                <a:latin typeface="Times New Roman"/>
                <a:cs typeface="Times New Roman"/>
              </a:rPr>
              <a:t>a különböző </a:t>
            </a:r>
            <a:r>
              <a:rPr dirty="0" sz="1200" spc="-5">
                <a:latin typeface="Times New Roman"/>
                <a:cs typeface="Times New Roman"/>
              </a:rPr>
              <a:t>gépkapcsolások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megvalósításával.</a:t>
            </a:r>
            <a:endParaRPr sz="1200">
              <a:latin typeface="Times New Roman"/>
              <a:cs typeface="Times New Roman"/>
            </a:endParaRPr>
          </a:p>
          <a:p>
            <a:pPr marL="372110" indent="-270510">
              <a:lnSpc>
                <a:spcPct val="100000"/>
              </a:lnSpc>
              <a:spcBef>
                <a:spcPts val="720"/>
              </a:spcBef>
              <a:buFont typeface="Symbol"/>
              <a:buChar char=""/>
              <a:tabLst>
                <a:tab pos="372110" algn="l"/>
                <a:tab pos="372745" algn="l"/>
              </a:tabLst>
            </a:pPr>
            <a:r>
              <a:rPr dirty="0" sz="1200">
                <a:latin typeface="Times New Roman"/>
                <a:cs typeface="Times New Roman"/>
              </a:rPr>
              <a:t>Reflexiók, </a:t>
            </a:r>
            <a:r>
              <a:rPr dirty="0" sz="1200" spc="-5">
                <a:latin typeface="Times New Roman"/>
                <a:cs typeface="Times New Roman"/>
              </a:rPr>
              <a:t>gyakorlati </a:t>
            </a:r>
            <a:r>
              <a:rPr dirty="0" sz="1200">
                <a:latin typeface="Times New Roman"/>
                <a:cs typeface="Times New Roman"/>
              </a:rPr>
              <a:t>tapasztalatok </a:t>
            </a:r>
            <a:r>
              <a:rPr dirty="0" sz="1200" spc="-5">
                <a:latin typeface="Times New Roman"/>
                <a:cs typeface="Times New Roman"/>
              </a:rPr>
              <a:t>összegzése, az esetleges korrekciók végrehajtása és </a:t>
            </a:r>
            <a:r>
              <a:rPr dirty="0" sz="1200">
                <a:latin typeface="Times New Roman"/>
                <a:cs typeface="Times New Roman"/>
              </a:rPr>
              <a:t>a jó </a:t>
            </a:r>
            <a:r>
              <a:rPr dirty="0" sz="1200" spc="-5">
                <a:latin typeface="Times New Roman"/>
                <a:cs typeface="Times New Roman"/>
              </a:rPr>
              <a:t>munkahelyi gyakorlat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kialakítása.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660130" cy="461073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14109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776605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928369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48615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Irodalomjegyzék:</a:t>
            </a:r>
            <a:endParaRPr sz="1200">
              <a:latin typeface="Times New Roman"/>
              <a:cs typeface="Times New Roman"/>
            </a:endParaRPr>
          </a:p>
          <a:p>
            <a:pPr marL="192405" marR="3057525" indent="-180340">
              <a:lnSpc>
                <a:spcPts val="2060"/>
              </a:lnSpc>
              <a:spcBef>
                <a:spcPts val="165"/>
              </a:spcBef>
            </a:pPr>
            <a:r>
              <a:rPr dirty="0" sz="1200">
                <a:latin typeface="Times New Roman"/>
                <a:cs typeface="Times New Roman"/>
              </a:rPr>
              <a:t>1. </a:t>
            </a:r>
            <a:r>
              <a:rPr dirty="0" sz="1200" spc="-5">
                <a:latin typeface="Times New Roman"/>
                <a:cs typeface="Times New Roman"/>
              </a:rPr>
              <a:t>Dr. Varga Vilmos (SZIE Gépészmérnöki </a:t>
            </a:r>
            <a:r>
              <a:rPr dirty="0" sz="1200">
                <a:latin typeface="Times New Roman"/>
                <a:cs typeface="Times New Roman"/>
              </a:rPr>
              <a:t>Kar, </a:t>
            </a:r>
            <a:r>
              <a:rPr dirty="0" sz="1200" spc="-10">
                <a:latin typeface="Times New Roman"/>
                <a:cs typeface="Times New Roman"/>
              </a:rPr>
              <a:t>FOMI, </a:t>
            </a:r>
            <a:r>
              <a:rPr dirty="0" sz="1200" spc="-5">
                <a:latin typeface="Times New Roman"/>
                <a:cs typeface="Times New Roman"/>
              </a:rPr>
              <a:t>Járműtechnika </a:t>
            </a:r>
            <a:r>
              <a:rPr dirty="0" sz="1200">
                <a:latin typeface="Times New Roman"/>
                <a:cs typeface="Times New Roman"/>
              </a:rPr>
              <a:t>Tanszék, </a:t>
            </a:r>
            <a:r>
              <a:rPr dirty="0" sz="1200" spc="-5">
                <a:latin typeface="Times New Roman"/>
                <a:cs typeface="Times New Roman"/>
              </a:rPr>
              <a:t>Gödöllő):  Mezőgazdasági </a:t>
            </a:r>
            <a:r>
              <a:rPr dirty="0" sz="1200">
                <a:latin typeface="Times New Roman"/>
                <a:cs typeface="Times New Roman"/>
              </a:rPr>
              <a:t>traktorok </a:t>
            </a:r>
            <a:r>
              <a:rPr dirty="0" sz="1200" spc="-5">
                <a:latin typeface="Times New Roman"/>
                <a:cs typeface="Times New Roman"/>
              </a:rPr>
              <a:t>berendezései Traktorok automatikus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kormányzása</a:t>
            </a:r>
            <a:endParaRPr sz="12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470"/>
              </a:spcBef>
            </a:pPr>
            <a:r>
              <a:rPr dirty="0" sz="1200" spc="-5">
                <a:latin typeface="Times New Roman"/>
                <a:cs typeface="Times New Roman"/>
              </a:rPr>
              <a:t>AGRÁRÁGAZAT </a:t>
            </a:r>
            <a:r>
              <a:rPr dirty="0" sz="1200">
                <a:latin typeface="Times New Roman"/>
                <a:cs typeface="Times New Roman"/>
              </a:rPr>
              <a:t>2014. október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20.</a:t>
            </a:r>
            <a:endParaRPr sz="12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625"/>
              </a:spcBef>
            </a:pPr>
            <a:r>
              <a:rPr dirty="0" sz="1200" spc="-5">
                <a:latin typeface="Times New Roman"/>
                <a:cs typeface="Times New Roman"/>
                <a:hlinkClick r:id="rId4"/>
              </a:rPr>
              <a:t>http://www.pointernet.pds.hu/ujsagok/agraragazat/2014/10/20141018.htm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Times New Roman"/>
                <a:cs typeface="Times New Roman"/>
              </a:rPr>
              <a:t>Honlapok:</a:t>
            </a:r>
            <a:endParaRPr sz="12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600"/>
              </a:spcBef>
              <a:buSzPct val="91666"/>
              <a:buFont typeface="Calibri"/>
              <a:buAutoNum type="arabicPeriod"/>
              <a:tabLst>
                <a:tab pos="283845" algn="l"/>
                <a:tab pos="284480" algn="l"/>
              </a:tabLst>
            </a:pPr>
            <a:r>
              <a:rPr dirty="0" sz="1200" spc="-5">
                <a:latin typeface="Times New Roman"/>
                <a:cs typeface="Times New Roman"/>
                <a:hlinkClick r:id="rId5"/>
              </a:rPr>
              <a:t>https://www.horizonequip.com/webres/File/TCMCalibration.pdf</a:t>
            </a:r>
            <a:endParaRPr sz="1200">
              <a:latin typeface="Times New Roman"/>
              <a:cs typeface="Times New Roman"/>
            </a:endParaRPr>
          </a:p>
          <a:p>
            <a:pPr marL="283845" marR="3253740" indent="-271780">
              <a:lnSpc>
                <a:spcPct val="143300"/>
              </a:lnSpc>
              <a:spcBef>
                <a:spcPts val="15"/>
              </a:spcBef>
              <a:buSzPct val="91666"/>
              <a:buFont typeface="Calibri"/>
              <a:buAutoNum type="arabicPeriod"/>
              <a:tabLst>
                <a:tab pos="283845" algn="l"/>
                <a:tab pos="284480" algn="l"/>
              </a:tabLst>
            </a:pPr>
            <a:r>
              <a:rPr dirty="0" sz="1200" spc="-5">
                <a:latin typeface="Times New Roman"/>
                <a:cs typeface="Times New Roman"/>
                <a:hlinkClick r:id="rId6"/>
              </a:rPr>
              <a:t>http://www.deere.com/common/docs/html/services_and_support/onscreen_help/16- </a:t>
            </a:r>
            <a:r>
              <a:rPr dirty="0" sz="1200" spc="-5">
                <a:latin typeface="Times New Roman"/>
                <a:cs typeface="Times New Roman"/>
                <a:hlinkClick r:id="rId6"/>
              </a:rPr>
              <a:t> 2/en/starfire_receiver/starfire_receiver_tcm_calibration.ht</a:t>
            </a:r>
            <a:endParaRPr sz="12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635"/>
              </a:spcBef>
              <a:buSzPct val="91666"/>
              <a:buFont typeface="Calibri"/>
              <a:buAutoNum type="arabicPeriod"/>
              <a:tabLst>
                <a:tab pos="283845" algn="l"/>
                <a:tab pos="284480" algn="l"/>
              </a:tabLst>
            </a:pPr>
            <a:r>
              <a:rPr dirty="0" sz="1200" spc="-5">
                <a:latin typeface="Times New Roman"/>
                <a:cs typeface="Times New Roman"/>
                <a:hlinkClick r:id="rId7"/>
              </a:rPr>
              <a:t>https://www.agroinform.hu/forum/Automatikus-kormanyzas-es-ami-mogotte-van/t3525</a:t>
            </a:r>
            <a:endParaRPr sz="12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625"/>
              </a:spcBef>
              <a:buSzPct val="91666"/>
              <a:buFont typeface="Calibri"/>
              <a:buAutoNum type="arabicPeriod"/>
              <a:tabLst>
                <a:tab pos="283845" algn="l"/>
                <a:tab pos="284480" algn="l"/>
              </a:tabLst>
            </a:pPr>
            <a:r>
              <a:rPr dirty="0" sz="1200" spc="-5">
                <a:latin typeface="Times New Roman"/>
                <a:cs typeface="Times New Roman"/>
                <a:hlinkClick r:id="rId8"/>
              </a:rPr>
              <a:t>http://www.agrogazda.hu/?gclid=EAIaIQobChMIlLTpkaWE5AIViLHtCh2fUA4zEAAYASAAEgIHa_D_BwE</a:t>
            </a:r>
            <a:endParaRPr sz="1200">
              <a:latin typeface="Times New Roman"/>
              <a:cs typeface="Times New Roman"/>
            </a:endParaRPr>
          </a:p>
          <a:p>
            <a:pPr marL="283845" marR="442595" indent="-271780">
              <a:lnSpc>
                <a:spcPct val="143300"/>
              </a:lnSpc>
              <a:spcBef>
                <a:spcPts val="15"/>
              </a:spcBef>
              <a:buSzPct val="91666"/>
              <a:buFont typeface="Calibri"/>
              <a:buAutoNum type="arabicPeriod"/>
              <a:tabLst>
                <a:tab pos="283845" algn="l"/>
                <a:tab pos="284480" algn="l"/>
              </a:tabLst>
            </a:pPr>
            <a:r>
              <a:rPr dirty="0" sz="1200" spc="-5">
                <a:latin typeface="Times New Roman"/>
                <a:cs typeface="Times New Roman"/>
                <a:hlinkClick r:id="rId9"/>
              </a:rPr>
              <a:t>https://www.kormany.hu/hu/foldmuvelesugyi-miniszterium/elelmiszerlanc-felugyeletert-felelos-allamtitkarsag/hirek/innovacio-a- </a:t>
            </a:r>
            <a:r>
              <a:rPr dirty="0" sz="1200" spc="-5">
                <a:latin typeface="Times New Roman"/>
                <a:cs typeface="Times New Roman"/>
                <a:hlinkClick r:id="rId9"/>
              </a:rPr>
              <a:t> mezogazdasagban-es-az-elelmiszeriparban-az-ipar-4-0-nak-koszonhetoen</a:t>
            </a:r>
            <a:endParaRPr sz="1200">
              <a:latin typeface="Times New Roman"/>
              <a:cs typeface="Times New Roman"/>
            </a:endParaRPr>
          </a:p>
          <a:p>
            <a:pPr marL="283845" indent="-271780">
              <a:lnSpc>
                <a:spcPct val="100000"/>
              </a:lnSpc>
              <a:spcBef>
                <a:spcPts val="635"/>
              </a:spcBef>
              <a:buSzPct val="91666"/>
              <a:buFont typeface="Calibri"/>
              <a:buAutoNum type="arabicPeriod"/>
              <a:tabLst>
                <a:tab pos="283845" algn="l"/>
                <a:tab pos="284480" algn="l"/>
              </a:tabLst>
            </a:pPr>
            <a:r>
              <a:rPr dirty="0" sz="1200" spc="-5">
                <a:latin typeface="Times New Roman"/>
                <a:cs typeface="Times New Roman"/>
                <a:hlinkClick r:id="rId10"/>
              </a:rPr>
              <a:t>https://www.sonline.hu/gazdasag/hazai-gazdasag/az-ipar-4-0-hozzajarulhat-a-mezogazdasag-es-az-elelmiszeripar-fejlodesehez-1318705/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616" y="426212"/>
            <a:ext cx="5537835" cy="112649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07022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217043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2620645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3074670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82575" indent="-270510">
              <a:lnSpc>
                <a:spcPct val="100000"/>
              </a:lnSpc>
              <a:buFont typeface="Symbol"/>
              <a:buChar char=""/>
              <a:tabLst>
                <a:tab pos="282575" algn="l"/>
                <a:tab pos="283210" algn="l"/>
              </a:tabLst>
            </a:pPr>
            <a:r>
              <a:rPr dirty="0" sz="1200" spc="-5">
                <a:latin typeface="Times New Roman"/>
                <a:cs typeface="Times New Roman"/>
              </a:rPr>
              <a:t>A munka-, </a:t>
            </a:r>
            <a:r>
              <a:rPr dirty="0" sz="1200">
                <a:latin typeface="Times New Roman"/>
                <a:cs typeface="Times New Roman"/>
              </a:rPr>
              <a:t>tűz </a:t>
            </a:r>
            <a:r>
              <a:rPr dirty="0" sz="1200" spc="-5">
                <a:latin typeface="Times New Roman"/>
                <a:cs typeface="Times New Roman"/>
              </a:rPr>
              <a:t>és környezetvédelmi előírások ismertetése és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betartatása.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01700" y="1526794"/>
            <a:ext cx="1895475" cy="81534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200" spc="-5" b="1">
                <a:latin typeface="Times New Roman"/>
                <a:cs typeface="Times New Roman"/>
              </a:rPr>
              <a:t>Terjedelme: </a:t>
            </a:r>
            <a:r>
              <a:rPr dirty="0" sz="1200">
                <a:latin typeface="Times New Roman"/>
                <a:cs typeface="Times New Roman"/>
              </a:rPr>
              <a:t>30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óra</a:t>
            </a:r>
            <a:endParaRPr sz="1200">
              <a:latin typeface="Times New Roman"/>
              <a:cs typeface="Times New Roman"/>
            </a:endParaRPr>
          </a:p>
          <a:p>
            <a:pPr marL="462280" marR="5080">
              <a:lnSpc>
                <a:spcPct val="1433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Elméleti órák száma:  Gyakorlati órák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száma: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854" y="1791969"/>
            <a:ext cx="410209" cy="54991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200">
                <a:latin typeface="Times New Roman"/>
                <a:cs typeface="Times New Roman"/>
              </a:rPr>
              <a:t>10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óra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00">
                <a:latin typeface="Times New Roman"/>
                <a:cs typeface="Times New Roman"/>
              </a:rPr>
              <a:t>20</a:t>
            </a:r>
            <a:r>
              <a:rPr dirty="0" sz="1200" spc="-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óra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2318131"/>
            <a:ext cx="8888095" cy="109728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911860" indent="-268605">
              <a:lnSpc>
                <a:spcPct val="100000"/>
              </a:lnSpc>
              <a:spcBef>
                <a:spcPts val="805"/>
              </a:spcBef>
              <a:buFont typeface="Symbol"/>
              <a:buChar char=""/>
              <a:tabLst>
                <a:tab pos="911860" algn="l"/>
                <a:tab pos="912494" algn="l"/>
              </a:tabLst>
            </a:pPr>
            <a:r>
              <a:rPr dirty="0" sz="1200">
                <a:latin typeface="Times New Roman"/>
                <a:cs typeface="Times New Roman"/>
              </a:rPr>
              <a:t>10 </a:t>
            </a:r>
            <a:r>
              <a:rPr dirty="0" sz="1200" spc="-5">
                <a:latin typeface="Times New Roman"/>
                <a:cs typeface="Times New Roman"/>
              </a:rPr>
              <a:t>óra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szerelés-beállítás</a:t>
            </a:r>
            <a:endParaRPr sz="1200">
              <a:latin typeface="Times New Roman"/>
              <a:cs typeface="Times New Roman"/>
            </a:endParaRPr>
          </a:p>
          <a:p>
            <a:pPr marL="911860" indent="-268605">
              <a:lnSpc>
                <a:spcPct val="100000"/>
              </a:lnSpc>
              <a:spcBef>
                <a:spcPts val="710"/>
              </a:spcBef>
              <a:buFont typeface="Symbol"/>
              <a:buChar char=""/>
              <a:tabLst>
                <a:tab pos="911860" algn="l"/>
                <a:tab pos="912494" algn="l"/>
              </a:tabLst>
            </a:pPr>
            <a:r>
              <a:rPr dirty="0" sz="1200">
                <a:latin typeface="Times New Roman"/>
                <a:cs typeface="Times New Roman"/>
              </a:rPr>
              <a:t>10 </a:t>
            </a:r>
            <a:r>
              <a:rPr dirty="0" sz="1200" spc="-5">
                <a:latin typeface="Times New Roman"/>
                <a:cs typeface="Times New Roman"/>
              </a:rPr>
              <a:t>óra </a:t>
            </a:r>
            <a:r>
              <a:rPr dirty="0" sz="1200">
                <a:latin typeface="Times New Roman"/>
                <a:cs typeface="Times New Roman"/>
              </a:rPr>
              <a:t>üzemi </a:t>
            </a:r>
            <a:r>
              <a:rPr dirty="0" sz="1200" spc="-5">
                <a:latin typeface="Times New Roman"/>
                <a:cs typeface="Times New Roman"/>
              </a:rPr>
              <a:t>próbák és korrekciók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3300"/>
              </a:lnSpc>
              <a:spcBef>
                <a:spcPts val="10"/>
              </a:spcBef>
            </a:pPr>
            <a:r>
              <a:rPr dirty="0" sz="1200" b="1">
                <a:latin typeface="Times New Roman"/>
                <a:cs typeface="Times New Roman"/>
              </a:rPr>
              <a:t>Tananyag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egység</a:t>
            </a:r>
            <a:r>
              <a:rPr dirty="0" sz="1200" spc="-4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elvégzésének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igazolása:</a:t>
            </a:r>
            <a:r>
              <a:rPr dirty="0" sz="1200" spc="-35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tananyagegység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végén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résztvevők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záróvizsgán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egy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gyakorlati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feladat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megoldásával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adnak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számot  tudásukról, amelynek sikeres teljesítése esetén tanúsítványt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kapnak.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3549523"/>
            <a:ext cx="13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1533" y="3473323"/>
            <a:ext cx="8438515" cy="8077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200" spc="-5" b="1">
                <a:latin typeface="Times New Roman"/>
                <a:cs typeface="Times New Roman"/>
              </a:rPr>
              <a:t>Bevezetés </a:t>
            </a:r>
            <a:r>
              <a:rPr dirty="0" sz="1200" b="1">
                <a:latin typeface="Times New Roman"/>
                <a:cs typeface="Times New Roman"/>
              </a:rPr>
              <a:t>a </a:t>
            </a:r>
            <a:r>
              <a:rPr dirty="0" sz="1200" spc="-5" b="1">
                <a:latin typeface="Times New Roman"/>
                <a:cs typeface="Times New Roman"/>
              </a:rPr>
              <a:t>precíziós</a:t>
            </a:r>
            <a:r>
              <a:rPr dirty="0" sz="1200" spc="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mezőgazdaságba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változás megismerése </a:t>
            </a:r>
            <a:r>
              <a:rPr dirty="0" sz="1200">
                <a:latin typeface="Times New Roman"/>
                <a:cs typeface="Times New Roman"/>
              </a:rPr>
              <a:t>tudás. A tudás </a:t>
            </a:r>
            <a:r>
              <a:rPr dirty="0" sz="1200" spc="-5">
                <a:latin typeface="Times New Roman"/>
                <a:cs typeface="Times New Roman"/>
              </a:rPr>
              <a:t>használata fejlődés.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fejlődés </a:t>
            </a:r>
            <a:r>
              <a:rPr dirty="0" sz="1200">
                <a:latin typeface="Times New Roman"/>
                <a:cs typeface="Times New Roman"/>
              </a:rPr>
              <a:t>változás. 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változás…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modern, </a:t>
            </a:r>
            <a:r>
              <a:rPr dirty="0" sz="1200">
                <a:latin typeface="Times New Roman"/>
                <a:cs typeface="Times New Roman"/>
              </a:rPr>
              <a:t>nagy </a:t>
            </a:r>
            <a:r>
              <a:rPr dirty="0" sz="1200" spc="-5">
                <a:latin typeface="Times New Roman"/>
                <a:cs typeface="Times New Roman"/>
              </a:rPr>
              <a:t>értékű gépek megjelenése az agrárgazdaságokban,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mezőgazdasági gépészképzésben az erőgépek oktatásának </a:t>
            </a:r>
            <a:r>
              <a:rPr dirty="0" sz="1200">
                <a:latin typeface="Times New Roman"/>
                <a:cs typeface="Times New Roman"/>
              </a:rPr>
              <a:t>feladata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új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4253865"/>
            <a:ext cx="8890635" cy="2130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6350">
              <a:lnSpc>
                <a:spcPct val="143700"/>
              </a:lnSpc>
              <a:spcBef>
                <a:spcPts val="105"/>
              </a:spcBef>
            </a:pPr>
            <a:r>
              <a:rPr dirty="0" sz="1200" spc="-5">
                <a:latin typeface="Times New Roman"/>
                <a:cs typeface="Times New Roman"/>
              </a:rPr>
              <a:t>módszereket, </a:t>
            </a:r>
            <a:r>
              <a:rPr dirty="0" sz="1200">
                <a:latin typeface="Times New Roman"/>
                <a:cs typeface="Times New Roman"/>
              </a:rPr>
              <a:t>új </a:t>
            </a:r>
            <a:r>
              <a:rPr dirty="0" sz="1200" spc="-5">
                <a:latin typeface="Times New Roman"/>
                <a:cs typeface="Times New Roman"/>
              </a:rPr>
              <a:t>eszközöket és </a:t>
            </a:r>
            <a:r>
              <a:rPr dirty="0" sz="1200">
                <a:latin typeface="Times New Roman"/>
                <a:cs typeface="Times New Roman"/>
              </a:rPr>
              <a:t>új </a:t>
            </a:r>
            <a:r>
              <a:rPr dirty="0" sz="1200" spc="-5">
                <a:latin typeface="Times New Roman"/>
                <a:cs typeface="Times New Roman"/>
              </a:rPr>
              <a:t>oktatási lehetőségeket </a:t>
            </a:r>
            <a:r>
              <a:rPr dirty="0" sz="1200">
                <a:latin typeface="Times New Roman"/>
                <a:cs typeface="Times New Roman"/>
              </a:rPr>
              <a:t>kíván </a:t>
            </a:r>
            <a:r>
              <a:rPr dirty="0" sz="1200" spc="-5">
                <a:latin typeface="Times New Roman"/>
                <a:cs typeface="Times New Roman"/>
              </a:rPr>
              <a:t>meg. </a:t>
            </a:r>
            <a:r>
              <a:rPr dirty="0" sz="1200">
                <a:latin typeface="Times New Roman"/>
                <a:cs typeface="Times New Roman"/>
              </a:rPr>
              <a:t>A precíziós </a:t>
            </a:r>
            <a:r>
              <a:rPr dirty="0" sz="1200" spc="-5">
                <a:latin typeface="Times New Roman"/>
                <a:cs typeface="Times New Roman"/>
              </a:rPr>
              <a:t>mezőgazdaság gépeinek karbantartásához, javításához,  alkatrészigényük meghatározásához </a:t>
            </a:r>
            <a:r>
              <a:rPr dirty="0" sz="1200">
                <a:latin typeface="Times New Roman"/>
                <a:cs typeface="Times New Roman"/>
              </a:rPr>
              <a:t>jó </a:t>
            </a:r>
            <a:r>
              <a:rPr dirty="0" sz="1200" spc="-5">
                <a:latin typeface="Times New Roman"/>
                <a:cs typeface="Times New Roman"/>
              </a:rPr>
              <a:t>alapot nyújt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fedélzeti számítógépek adatainak kiolvasása és </a:t>
            </a:r>
            <a:r>
              <a:rPr dirty="0" sz="1200">
                <a:latin typeface="Times New Roman"/>
                <a:cs typeface="Times New Roman"/>
              </a:rPr>
              <a:t>azok </a:t>
            </a:r>
            <a:r>
              <a:rPr dirty="0" sz="1200" spc="-5">
                <a:latin typeface="Times New Roman"/>
                <a:cs typeface="Times New Roman"/>
              </a:rPr>
              <a:t>szakszerű </a:t>
            </a:r>
            <a:r>
              <a:rPr dirty="0" sz="1200">
                <a:latin typeface="Times New Roman"/>
                <a:cs typeface="Times New Roman"/>
              </a:rPr>
              <a:t>csoportosítása. Ezek </a:t>
            </a:r>
            <a:r>
              <a:rPr dirty="0" sz="1200" spc="-5">
                <a:latin typeface="Times New Roman"/>
                <a:cs typeface="Times New Roman"/>
              </a:rPr>
              <a:t>az  igények </a:t>
            </a:r>
            <a:r>
              <a:rPr dirty="0" sz="1200">
                <a:latin typeface="Times New Roman"/>
                <a:cs typeface="Times New Roman"/>
              </a:rPr>
              <a:t>ma </a:t>
            </a:r>
            <a:r>
              <a:rPr dirty="0" sz="1200" spc="-5">
                <a:latin typeface="Times New Roman"/>
                <a:cs typeface="Times New Roman"/>
              </a:rPr>
              <a:t>már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10">
                <a:latin typeface="Times New Roman"/>
                <a:cs typeface="Times New Roman"/>
              </a:rPr>
              <a:t>gép </a:t>
            </a:r>
            <a:r>
              <a:rPr dirty="0" sz="1200">
                <a:latin typeface="Times New Roman"/>
                <a:cs typeface="Times New Roman"/>
              </a:rPr>
              <a:t>vezetőjétől </a:t>
            </a:r>
            <a:r>
              <a:rPr dirty="0" sz="1200" spc="-5">
                <a:latin typeface="Times New Roman"/>
                <a:cs typeface="Times New Roman"/>
              </a:rPr>
              <a:t>és szerelőjétől is újfajta hozzáállást </a:t>
            </a:r>
            <a:r>
              <a:rPr dirty="0" sz="1200">
                <a:latin typeface="Times New Roman"/>
                <a:cs typeface="Times New Roman"/>
              </a:rPr>
              <a:t>és tudást </a:t>
            </a:r>
            <a:r>
              <a:rPr dirty="0" sz="1200" spc="-5">
                <a:latin typeface="Times New Roman"/>
                <a:cs typeface="Times New Roman"/>
              </a:rPr>
              <a:t>követelnek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8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Az ipari forradalmakról mindenki </a:t>
            </a:r>
            <a:r>
              <a:rPr dirty="0" sz="1200">
                <a:latin typeface="Times New Roman"/>
                <a:cs typeface="Times New Roman"/>
              </a:rPr>
              <a:t>tanult </a:t>
            </a:r>
            <a:r>
              <a:rPr dirty="0" sz="1200" spc="-5">
                <a:latin typeface="Times New Roman"/>
                <a:cs typeface="Times New Roman"/>
              </a:rPr>
              <a:t>az iskolában: idejükről, az érintett területek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-5">
                <a:latin typeface="Times New Roman"/>
                <a:cs typeface="Times New Roman"/>
              </a:rPr>
              <a:t>gazdaság, technika, társadalom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-5">
                <a:latin typeface="Times New Roman"/>
                <a:cs typeface="Times New Roman"/>
              </a:rPr>
              <a:t>fejlődéséről,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jelentős következményekről, amelyek </a:t>
            </a:r>
            <a:r>
              <a:rPr dirty="0" sz="1200">
                <a:latin typeface="Times New Roman"/>
                <a:cs typeface="Times New Roman"/>
              </a:rPr>
              <a:t>pozitívan </a:t>
            </a:r>
            <a:r>
              <a:rPr dirty="0" sz="1200" spc="-5">
                <a:latin typeface="Times New Roman"/>
                <a:cs typeface="Times New Roman"/>
              </a:rPr>
              <a:t>vagy </a:t>
            </a:r>
            <a:r>
              <a:rPr dirty="0" sz="1200">
                <a:latin typeface="Times New Roman"/>
                <a:cs typeface="Times New Roman"/>
              </a:rPr>
              <a:t>negatívan, de kétségkívül </a:t>
            </a:r>
            <a:r>
              <a:rPr dirty="0" sz="1200" spc="-5">
                <a:latin typeface="Times New Roman"/>
                <a:cs typeface="Times New Roman"/>
              </a:rPr>
              <a:t>nagymértékben </a:t>
            </a:r>
            <a:r>
              <a:rPr dirty="0" sz="1200">
                <a:latin typeface="Times New Roman"/>
                <a:cs typeface="Times New Roman"/>
              </a:rPr>
              <a:t>hatottak </a:t>
            </a:r>
            <a:r>
              <a:rPr dirty="0" sz="1200" spc="-5">
                <a:latin typeface="Times New Roman"/>
                <a:cs typeface="Times New Roman"/>
              </a:rPr>
              <a:t>az emberiségre. Az internet és az annak  felhasználását támogató </a:t>
            </a:r>
            <a:r>
              <a:rPr dirty="0" sz="1200">
                <a:latin typeface="Times New Roman"/>
                <a:cs typeface="Times New Roman"/>
              </a:rPr>
              <a:t>eszközök, </a:t>
            </a:r>
            <a:r>
              <a:rPr dirty="0" sz="1200" spc="-5">
                <a:latin typeface="Times New Roman"/>
                <a:cs typeface="Times New Roman"/>
              </a:rPr>
              <a:t>azaz az </a:t>
            </a:r>
            <a:r>
              <a:rPr dirty="0" sz="1200" spc="-15">
                <a:latin typeface="Times New Roman"/>
                <a:cs typeface="Times New Roman"/>
              </a:rPr>
              <a:t>IKT </a:t>
            </a:r>
            <a:r>
              <a:rPr dirty="0" sz="1200">
                <a:latin typeface="Times New Roman"/>
                <a:cs typeface="Times New Roman"/>
              </a:rPr>
              <a:t>eszközök </a:t>
            </a:r>
            <a:r>
              <a:rPr dirty="0" sz="1200" spc="-5">
                <a:latin typeface="Times New Roman"/>
                <a:cs typeface="Times New Roman"/>
              </a:rPr>
              <a:t>fejlődése </a:t>
            </a:r>
            <a:r>
              <a:rPr dirty="0" sz="1200">
                <a:latin typeface="Times New Roman"/>
                <a:cs typeface="Times New Roman"/>
              </a:rPr>
              <a:t>lehetővé tette, hogy ma már az </a:t>
            </a:r>
            <a:r>
              <a:rPr dirty="0" sz="1200" spc="-5">
                <a:latin typeface="Times New Roman"/>
                <a:cs typeface="Times New Roman"/>
              </a:rPr>
              <a:t>eszközökhöz </a:t>
            </a:r>
            <a:r>
              <a:rPr dirty="0" sz="1200">
                <a:latin typeface="Times New Roman"/>
                <a:cs typeface="Times New Roman"/>
              </a:rPr>
              <a:t>kapcsolva </a:t>
            </a:r>
            <a:r>
              <a:rPr dirty="0" sz="1200" spc="-5">
                <a:latin typeface="Times New Roman"/>
                <a:cs typeface="Times New Roman"/>
              </a:rPr>
              <a:t>mindennek legyen  internetes kapcsolata,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konnektornak,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gyártási folyamat közepén elhelyezett ellenőrző kódnak,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csomagszállító és </a:t>
            </a:r>
            <a:r>
              <a:rPr dirty="0" sz="1200">
                <a:latin typeface="Times New Roman"/>
                <a:cs typeface="Times New Roman"/>
              </a:rPr>
              <a:t>orvosi eszközöknek. </a:t>
            </a:r>
            <a:r>
              <a:rPr dirty="0" sz="1200" spc="-10">
                <a:latin typeface="Times New Roman"/>
                <a:cs typeface="Times New Roman"/>
              </a:rPr>
              <a:t>Az  </a:t>
            </a:r>
            <a:r>
              <a:rPr dirty="0" sz="1200">
                <a:latin typeface="Times New Roman"/>
                <a:cs typeface="Times New Roman"/>
              </a:rPr>
              <a:t>iskolák </a:t>
            </a:r>
            <a:r>
              <a:rPr dirty="0" sz="1200" spc="-5">
                <a:latin typeface="Times New Roman"/>
                <a:cs typeface="Times New Roman"/>
              </a:rPr>
              <a:t>multimédiás kapcsolatot teremtenek </a:t>
            </a:r>
            <a:r>
              <a:rPr dirty="0" sz="1200">
                <a:latin typeface="Times New Roman"/>
                <a:cs typeface="Times New Roman"/>
              </a:rPr>
              <a:t>a világ másik </a:t>
            </a:r>
            <a:r>
              <a:rPr dirty="0" sz="1200" spc="-5">
                <a:latin typeface="Times New Roman"/>
                <a:cs typeface="Times New Roman"/>
              </a:rPr>
              <a:t>részén </a:t>
            </a:r>
            <a:r>
              <a:rPr dirty="0" sz="1200">
                <a:latin typeface="Times New Roman"/>
                <a:cs typeface="Times New Roman"/>
              </a:rPr>
              <a:t>lévő </a:t>
            </a:r>
            <a:r>
              <a:rPr dirty="0" sz="1200" spc="-5">
                <a:latin typeface="Times New Roman"/>
                <a:cs typeface="Times New Roman"/>
              </a:rPr>
              <a:t>testvériskolájuk</a:t>
            </a:r>
            <a:r>
              <a:rPr dirty="0" sz="1200">
                <a:latin typeface="Times New Roman"/>
                <a:cs typeface="Times New Roman"/>
              </a:rPr>
              <a:t> tanulóival.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26212"/>
            <a:ext cx="8891270" cy="53987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37160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algn="ctr" marR="100711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algn="ctr" marR="115951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 OM azonosító:</a:t>
            </a:r>
            <a:r>
              <a:rPr dirty="0" sz="900" spc="10">
                <a:latin typeface="Palatino Linotype"/>
                <a:cs typeface="Palatino Linotype"/>
              </a:rPr>
              <a:t> </a:t>
            </a:r>
            <a:r>
              <a:rPr dirty="0" sz="900">
                <a:latin typeface="Palatino Linotype"/>
                <a:cs typeface="Palatino Linotype"/>
              </a:rPr>
              <a:t>032635</a:t>
            </a:r>
            <a:endParaRPr sz="900">
              <a:latin typeface="Palatino Linotype"/>
              <a:cs typeface="Palatino Linotype"/>
            </a:endParaRPr>
          </a:p>
          <a:p>
            <a:pPr algn="ctr" marL="2405380" marR="371729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  <a:p>
            <a:pPr algn="just" marL="12700" marR="5080" indent="449580">
              <a:lnSpc>
                <a:spcPct val="143900"/>
              </a:lnSpc>
              <a:spcBef>
                <a:spcPts val="434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széles körben emlegetett </a:t>
            </a:r>
            <a:r>
              <a:rPr dirty="0" sz="1200" spc="-10">
                <a:latin typeface="Times New Roman"/>
                <a:cs typeface="Times New Roman"/>
              </a:rPr>
              <a:t>Ipar </a:t>
            </a:r>
            <a:r>
              <a:rPr dirty="0" sz="1200">
                <a:latin typeface="Times New Roman"/>
                <a:cs typeface="Times New Roman"/>
              </a:rPr>
              <a:t>4.0, </a:t>
            </a:r>
            <a:r>
              <a:rPr dirty="0" sz="1200" spc="-5">
                <a:latin typeface="Times New Roman"/>
                <a:cs typeface="Times New Roman"/>
              </a:rPr>
              <a:t>vagyis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negyedik </a:t>
            </a:r>
            <a:r>
              <a:rPr dirty="0" sz="1200">
                <a:latin typeface="Times New Roman"/>
                <a:cs typeface="Times New Roman"/>
              </a:rPr>
              <a:t>ipari </a:t>
            </a:r>
            <a:r>
              <a:rPr dirty="0" sz="1200" spc="-5">
                <a:latin typeface="Times New Roman"/>
                <a:cs typeface="Times New Roman"/>
              </a:rPr>
              <a:t>forradalom nem </a:t>
            </a:r>
            <a:r>
              <a:rPr dirty="0" sz="1200">
                <a:latin typeface="Times New Roman"/>
                <a:cs typeface="Times New Roman"/>
              </a:rPr>
              <a:t>új </a:t>
            </a:r>
            <a:r>
              <a:rPr dirty="0" sz="1200" spc="-5">
                <a:latin typeface="Times New Roman"/>
                <a:cs typeface="Times New Roman"/>
              </a:rPr>
              <a:t>keletű trend, </a:t>
            </a:r>
            <a:r>
              <a:rPr dirty="0" sz="1200">
                <a:latin typeface="Times New Roman"/>
                <a:cs typeface="Times New Roman"/>
              </a:rPr>
              <a:t>több </a:t>
            </a:r>
            <a:r>
              <a:rPr dirty="0" sz="1200" spc="-5">
                <a:latin typeface="Times New Roman"/>
                <a:cs typeface="Times New Roman"/>
              </a:rPr>
              <a:t>évtizedes kutatás, tesztelés és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kapott  eredmények alkalmazásának összessége. Az </a:t>
            </a:r>
            <a:r>
              <a:rPr dirty="0" sz="1200">
                <a:latin typeface="Times New Roman"/>
                <a:cs typeface="Times New Roman"/>
              </a:rPr>
              <a:t>1970-es </a:t>
            </a:r>
            <a:r>
              <a:rPr dirty="0" sz="1200" spc="-5">
                <a:latin typeface="Times New Roman"/>
                <a:cs typeface="Times New Roman"/>
              </a:rPr>
              <a:t>évektől robbanásszerűen fejlődő elektronika és </a:t>
            </a:r>
            <a:r>
              <a:rPr dirty="0" sz="1200" spc="-1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összekapcsolása </a:t>
            </a:r>
            <a:r>
              <a:rPr dirty="0" sz="1200">
                <a:latin typeface="Times New Roman"/>
                <a:cs typeface="Times New Roman"/>
              </a:rPr>
              <a:t>mára </a:t>
            </a:r>
            <a:r>
              <a:rPr dirty="0" sz="1200" spc="-5">
                <a:latin typeface="Times New Roman"/>
                <a:cs typeface="Times New Roman"/>
              </a:rPr>
              <a:t>olyan megoldásokat  eredményezett, amelyek egyértelművé </a:t>
            </a:r>
            <a:r>
              <a:rPr dirty="0" sz="1200">
                <a:latin typeface="Times New Roman"/>
                <a:cs typeface="Times New Roman"/>
              </a:rPr>
              <a:t>teszik a PC </a:t>
            </a:r>
            <a:r>
              <a:rPr dirty="0" sz="1200" spc="-5">
                <a:latin typeface="Times New Roman"/>
                <a:cs typeface="Times New Roman"/>
              </a:rPr>
              <a:t>alapú vezérlés „hatalmát”. Az ipar, és vele együtt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társadalom előtt álló </a:t>
            </a:r>
            <a:r>
              <a:rPr dirty="0" sz="1200" spc="5">
                <a:latin typeface="Times New Roman"/>
                <a:cs typeface="Times New Roman"/>
              </a:rPr>
              <a:t>kihívások </a:t>
            </a:r>
            <a:r>
              <a:rPr dirty="0" sz="1200">
                <a:latin typeface="Times New Roman"/>
                <a:cs typeface="Times New Roman"/>
              </a:rPr>
              <a:t>– a  </a:t>
            </a:r>
            <a:r>
              <a:rPr dirty="0" sz="1200" spc="-5">
                <a:latin typeface="Times New Roman"/>
                <a:cs typeface="Times New Roman"/>
              </a:rPr>
              <a:t>felhasználható energia korlátai </a:t>
            </a:r>
            <a:r>
              <a:rPr dirty="0" sz="1200">
                <a:latin typeface="Times New Roman"/>
                <a:cs typeface="Times New Roman"/>
              </a:rPr>
              <a:t>vagy a </a:t>
            </a:r>
            <a:r>
              <a:rPr dirty="0" sz="1200" spc="-5">
                <a:latin typeface="Times New Roman"/>
                <a:cs typeface="Times New Roman"/>
              </a:rPr>
              <a:t>mennyiségi </a:t>
            </a:r>
            <a:r>
              <a:rPr dirty="0" sz="1200">
                <a:latin typeface="Times New Roman"/>
                <a:cs typeface="Times New Roman"/>
              </a:rPr>
              <a:t>és </a:t>
            </a:r>
            <a:r>
              <a:rPr dirty="0" sz="1200" spc="-5">
                <a:latin typeface="Times New Roman"/>
                <a:cs typeface="Times New Roman"/>
              </a:rPr>
              <a:t>minőségi igények </a:t>
            </a:r>
            <a:r>
              <a:rPr dirty="0" sz="1200">
                <a:latin typeface="Times New Roman"/>
                <a:cs typeface="Times New Roman"/>
              </a:rPr>
              <a:t>változása – új, az </a:t>
            </a:r>
            <a:r>
              <a:rPr dirty="0" sz="1200" spc="-5">
                <a:latin typeface="Times New Roman"/>
                <a:cs typeface="Times New Roman"/>
              </a:rPr>
              <a:t>alapoktól való fejlesztésre késztetik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szakembereket.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</a:rPr>
              <a:t>1.1 Az </a:t>
            </a:r>
            <a:r>
              <a:rPr dirty="0" sz="1200" spc="-5" b="1" i="1">
                <a:latin typeface="Times New Roman"/>
                <a:cs typeface="Times New Roman"/>
              </a:rPr>
              <a:t>Ipar </a:t>
            </a:r>
            <a:r>
              <a:rPr dirty="0" sz="1200" b="1" i="1">
                <a:latin typeface="Times New Roman"/>
                <a:cs typeface="Times New Roman"/>
              </a:rPr>
              <a:t>4.0 a</a:t>
            </a:r>
            <a:r>
              <a:rPr dirty="0" sz="1200" spc="-19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mezőgazdaságban</a:t>
            </a:r>
            <a:endParaRPr sz="1200">
              <a:latin typeface="Times New Roman"/>
              <a:cs typeface="Times New Roman"/>
            </a:endParaRPr>
          </a:p>
          <a:p>
            <a:pPr algn="just" marL="12700" indent="44958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„dolgok internete” (Internet </a:t>
            </a:r>
            <a:r>
              <a:rPr dirty="0" sz="1200">
                <a:latin typeface="Times New Roman"/>
                <a:cs typeface="Times New Roman"/>
              </a:rPr>
              <a:t>of </a:t>
            </a:r>
            <a:r>
              <a:rPr dirty="0" sz="1200" spc="-5">
                <a:latin typeface="Times New Roman"/>
                <a:cs typeface="Times New Roman"/>
              </a:rPr>
              <a:t>Things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-5">
                <a:latin typeface="Times New Roman"/>
                <a:cs typeface="Times New Roman"/>
              </a:rPr>
              <a:t>IoT) az </a:t>
            </a:r>
            <a:r>
              <a:rPr dirty="0" sz="1200" spc="-10">
                <a:latin typeface="Times New Roman"/>
                <a:cs typeface="Times New Roman"/>
              </a:rPr>
              <a:t>Ipar </a:t>
            </a:r>
            <a:r>
              <a:rPr dirty="0" sz="1200">
                <a:latin typeface="Times New Roman"/>
                <a:cs typeface="Times New Roman"/>
              </a:rPr>
              <a:t>4.0 </a:t>
            </a:r>
            <a:r>
              <a:rPr dirty="0" sz="1200" spc="-5">
                <a:latin typeface="Times New Roman"/>
                <a:cs typeface="Times New Roman"/>
              </a:rPr>
              <a:t>alapja. Évek, </a:t>
            </a:r>
            <a:r>
              <a:rPr dirty="0" sz="1200">
                <a:latin typeface="Times New Roman"/>
                <a:cs typeface="Times New Roman"/>
              </a:rPr>
              <a:t>évtizedek óta </a:t>
            </a:r>
            <a:r>
              <a:rPr dirty="0" sz="1200" spc="-5">
                <a:latin typeface="Times New Roman"/>
                <a:cs typeface="Times New Roman"/>
              </a:rPr>
              <a:t>világosan </a:t>
            </a:r>
            <a:r>
              <a:rPr dirty="0" sz="1200">
                <a:latin typeface="Times New Roman"/>
                <a:cs typeface="Times New Roman"/>
              </a:rPr>
              <a:t>látszik, hogy a teljesítménynövelés</a:t>
            </a:r>
            <a:r>
              <a:rPr dirty="0" sz="1200" spc="14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egyik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43700"/>
              </a:lnSpc>
              <a:spcBef>
                <a:spcPts val="5"/>
              </a:spcBef>
            </a:pPr>
            <a:r>
              <a:rPr dirty="0" sz="1200" spc="-5">
                <a:latin typeface="Times New Roman"/>
                <a:cs typeface="Times New Roman"/>
              </a:rPr>
              <a:t>alapja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feladatok kiszervezése, legyen </a:t>
            </a:r>
            <a:r>
              <a:rPr dirty="0" sz="1200">
                <a:latin typeface="Times New Roman"/>
                <a:cs typeface="Times New Roman"/>
              </a:rPr>
              <a:t>szó akár </a:t>
            </a:r>
            <a:r>
              <a:rPr dirty="0" sz="1200" spc="-5">
                <a:latin typeface="Times New Roman"/>
                <a:cs typeface="Times New Roman"/>
              </a:rPr>
              <a:t>tervezésről, akár gyártásról, értékesítésről </a:t>
            </a:r>
            <a:r>
              <a:rPr dirty="0" sz="1200" spc="5">
                <a:latin typeface="Times New Roman"/>
                <a:cs typeface="Times New Roman"/>
              </a:rPr>
              <a:t>vagy </a:t>
            </a:r>
            <a:r>
              <a:rPr dirty="0" sz="1200" spc="-5">
                <a:latin typeface="Times New Roman"/>
                <a:cs typeface="Times New Roman"/>
              </a:rPr>
              <a:t>utógondozásról. </a:t>
            </a:r>
            <a:r>
              <a:rPr dirty="0" sz="1200">
                <a:latin typeface="Times New Roman"/>
                <a:cs typeface="Times New Roman"/>
              </a:rPr>
              <a:t>Villámgyorsan </a:t>
            </a:r>
            <a:r>
              <a:rPr dirty="0" sz="1200" spc="-5">
                <a:latin typeface="Times New Roman"/>
                <a:cs typeface="Times New Roman"/>
              </a:rPr>
              <a:t>eljutottunk arra 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-5">
                <a:latin typeface="Times New Roman"/>
                <a:cs typeface="Times New Roman"/>
              </a:rPr>
              <a:t>szintre, ahol gyakorlatilag csak az emberek mentesek </a:t>
            </a:r>
            <a:r>
              <a:rPr dirty="0" sz="1200">
                <a:latin typeface="Times New Roman"/>
                <a:cs typeface="Times New Roman"/>
              </a:rPr>
              <a:t>a direkt </a:t>
            </a:r>
            <a:r>
              <a:rPr dirty="0" sz="1200" spc="-5">
                <a:latin typeface="Times New Roman"/>
                <a:cs typeface="Times New Roman"/>
              </a:rPr>
              <a:t>adathordozástól, illetve, </a:t>
            </a:r>
            <a:r>
              <a:rPr dirty="0" sz="1200">
                <a:latin typeface="Times New Roman"/>
                <a:cs typeface="Times New Roman"/>
              </a:rPr>
              <a:t>ha jobban </a:t>
            </a:r>
            <a:r>
              <a:rPr dirty="0" sz="1200" spc="-5">
                <a:latin typeface="Times New Roman"/>
                <a:cs typeface="Times New Roman"/>
              </a:rPr>
              <a:t>belegondolunk, egészségügyi területen ez </a:t>
            </a:r>
            <a:r>
              <a:rPr dirty="0" sz="1200">
                <a:latin typeface="Times New Roman"/>
                <a:cs typeface="Times New Roman"/>
              </a:rPr>
              <a:t>már  </a:t>
            </a:r>
            <a:r>
              <a:rPr dirty="0" sz="1200" spc="-5">
                <a:latin typeface="Times New Roman"/>
                <a:cs typeface="Times New Roman"/>
              </a:rPr>
              <a:t>régen nem fantazmagória. </a:t>
            </a:r>
            <a:r>
              <a:rPr dirty="0" sz="1200">
                <a:latin typeface="Times New Roman"/>
                <a:cs typeface="Times New Roman"/>
              </a:rPr>
              <a:t>Ezek a </a:t>
            </a:r>
            <a:r>
              <a:rPr dirty="0" sz="1200" spc="-5">
                <a:latin typeface="Times New Roman"/>
                <a:cs typeface="Times New Roman"/>
              </a:rPr>
              <a:t>végpontok (tárgyak, </a:t>
            </a:r>
            <a:r>
              <a:rPr dirty="0" sz="1200">
                <a:latin typeface="Times New Roman"/>
                <a:cs typeface="Times New Roman"/>
              </a:rPr>
              <a:t>eszközök) aztán, </a:t>
            </a:r>
            <a:r>
              <a:rPr dirty="0" sz="1200" spc="-5">
                <a:latin typeface="Times New Roman"/>
                <a:cs typeface="Times New Roman"/>
              </a:rPr>
              <a:t>mint </a:t>
            </a:r>
            <a:r>
              <a:rPr dirty="0" sz="1200">
                <a:latin typeface="Times New Roman"/>
                <a:cs typeface="Times New Roman"/>
              </a:rPr>
              <a:t>a kiber-fizikai </a:t>
            </a:r>
            <a:r>
              <a:rPr dirty="0" sz="1200" spc="-5">
                <a:latin typeface="Times New Roman"/>
                <a:cs typeface="Times New Roman"/>
              </a:rPr>
              <a:t>rendszerek (Cyber-Physical Systems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-5">
                <a:latin typeface="Times New Roman"/>
                <a:cs typeface="Times New Roman"/>
              </a:rPr>
              <a:t>CPS) elemei,  nem csupán adatgyűjtésre képesek önmaguk működéséről és környezetükről, </a:t>
            </a:r>
            <a:r>
              <a:rPr dirty="0" sz="1200">
                <a:latin typeface="Times New Roman"/>
                <a:cs typeface="Times New Roman"/>
              </a:rPr>
              <a:t>de azt </a:t>
            </a:r>
            <a:r>
              <a:rPr dirty="0" sz="1200" spc="-5">
                <a:latin typeface="Times New Roman"/>
                <a:cs typeface="Times New Roman"/>
              </a:rPr>
              <a:t>el is </a:t>
            </a:r>
            <a:r>
              <a:rPr dirty="0" sz="1200">
                <a:latin typeface="Times New Roman"/>
                <a:cs typeface="Times New Roman"/>
              </a:rPr>
              <a:t>juttatják a </a:t>
            </a:r>
            <a:r>
              <a:rPr dirty="0" sz="1200" spc="-5">
                <a:latin typeface="Times New Roman"/>
                <a:cs typeface="Times New Roman"/>
              </a:rPr>
              <a:t>megfelelő adatbázisba. Képesek reagálni  környezetük változásaira, megtervezni és végrehajtani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szükséges lépéseket, vagyis viselkedni. </a:t>
            </a:r>
            <a:r>
              <a:rPr dirty="0" sz="1200">
                <a:latin typeface="Times New Roman"/>
                <a:cs typeface="Times New Roman"/>
              </a:rPr>
              <a:t>Ily módon </a:t>
            </a:r>
            <a:r>
              <a:rPr dirty="0" sz="1200" spc="-5">
                <a:latin typeface="Times New Roman"/>
                <a:cs typeface="Times New Roman"/>
              </a:rPr>
              <a:t>nemcsak az ipar,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mezőgazdaság, </a:t>
            </a:r>
            <a:r>
              <a:rPr dirty="0" sz="1200">
                <a:latin typeface="Times New Roman"/>
                <a:cs typeface="Times New Roman"/>
              </a:rPr>
              <a:t>de  </a:t>
            </a:r>
            <a:r>
              <a:rPr dirty="0" sz="1200" spc="-5">
                <a:latin typeface="Times New Roman"/>
                <a:cs typeface="Times New Roman"/>
              </a:rPr>
              <a:t>az oktatás,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mezőgazdasági oktatás, </a:t>
            </a:r>
            <a:r>
              <a:rPr dirty="0" sz="1200">
                <a:latin typeface="Times New Roman"/>
                <a:cs typeface="Times New Roman"/>
              </a:rPr>
              <a:t>a precíziós </a:t>
            </a:r>
            <a:r>
              <a:rPr dirty="0" sz="1200" spc="-5">
                <a:latin typeface="Times New Roman"/>
                <a:cs typeface="Times New Roman"/>
              </a:rPr>
              <a:t>mezőgazdaság,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marketing,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társadalomismeret, </a:t>
            </a:r>
            <a:r>
              <a:rPr dirty="0" sz="1200">
                <a:latin typeface="Times New Roman"/>
                <a:cs typeface="Times New Roman"/>
              </a:rPr>
              <a:t>az </a:t>
            </a:r>
            <a:r>
              <a:rPr dirty="0" sz="1200" spc="-5">
                <a:latin typeface="Times New Roman"/>
                <a:cs typeface="Times New Roman"/>
              </a:rPr>
              <a:t>egészségügy területét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forradalmasítják.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 indent="449580">
              <a:lnSpc>
                <a:spcPct val="1436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Ma </a:t>
            </a:r>
            <a:r>
              <a:rPr dirty="0" sz="1200">
                <a:latin typeface="Times New Roman"/>
                <a:cs typeface="Times New Roman"/>
              </a:rPr>
              <a:t>már nem újdonság az </a:t>
            </a:r>
            <a:r>
              <a:rPr dirty="0" sz="1200" spc="-15">
                <a:latin typeface="Times New Roman"/>
                <a:cs typeface="Times New Roman"/>
              </a:rPr>
              <a:t>IT </a:t>
            </a:r>
            <a:r>
              <a:rPr dirty="0" sz="1200">
                <a:latin typeface="Times New Roman"/>
                <a:cs typeface="Times New Roman"/>
              </a:rPr>
              <a:t>integrálása a </a:t>
            </a:r>
            <a:r>
              <a:rPr dirty="0" sz="1200" spc="-5">
                <a:latin typeface="Times New Roman"/>
                <a:cs typeface="Times New Roman"/>
              </a:rPr>
              <a:t>gyártási folyamatokba. </a:t>
            </a:r>
            <a:r>
              <a:rPr dirty="0" sz="1200">
                <a:latin typeface="Times New Roman"/>
                <a:cs typeface="Times New Roman"/>
              </a:rPr>
              <a:t>A PC alapú vezérlés </a:t>
            </a:r>
            <a:r>
              <a:rPr dirty="0" sz="1200" spc="-5">
                <a:latin typeface="Times New Roman"/>
                <a:cs typeface="Times New Roman"/>
              </a:rPr>
              <a:t>minden lehetőségét használják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gyárak, </a:t>
            </a:r>
            <a:r>
              <a:rPr dirty="0" sz="1200">
                <a:latin typeface="Times New Roman"/>
                <a:cs typeface="Times New Roman"/>
              </a:rPr>
              <a:t>a legelső  </a:t>
            </a:r>
            <a:r>
              <a:rPr dirty="0" sz="1200" spc="-5">
                <a:latin typeface="Times New Roman"/>
                <a:cs typeface="Times New Roman"/>
              </a:rPr>
              <a:t>lépéstől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kifelé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irányuló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logisztikáig.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újdonság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ereje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abban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van,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hogy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az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egyes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PC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alapú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rendszerek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kerülnek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összeköttetésbe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egymással.  Egymással,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szállítóval,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forgalmazóval, </a:t>
            </a:r>
            <a:r>
              <a:rPr dirty="0" sz="1200">
                <a:latin typeface="Times New Roman"/>
                <a:cs typeface="Times New Roman"/>
              </a:rPr>
              <a:t>azonos idejű </a:t>
            </a:r>
            <a:r>
              <a:rPr dirty="0" sz="1200" spc="-5">
                <a:latin typeface="Times New Roman"/>
                <a:cs typeface="Times New Roman"/>
              </a:rPr>
              <a:t>reagálásra </a:t>
            </a:r>
            <a:r>
              <a:rPr dirty="0" sz="1200">
                <a:latin typeface="Times New Roman"/>
                <a:cs typeface="Times New Roman"/>
              </a:rPr>
              <a:t>képesen. </a:t>
            </a:r>
            <a:r>
              <a:rPr dirty="0" sz="1200" spc="-5">
                <a:latin typeface="Times New Roman"/>
                <a:cs typeface="Times New Roman"/>
              </a:rPr>
              <a:t>Minden </a:t>
            </a:r>
            <a:r>
              <a:rPr dirty="0" sz="1200">
                <a:latin typeface="Times New Roman"/>
                <a:cs typeface="Times New Roman"/>
              </a:rPr>
              <a:t>új </a:t>
            </a:r>
            <a:r>
              <a:rPr dirty="0" sz="1200" spc="-5">
                <a:latin typeface="Times New Roman"/>
                <a:cs typeface="Times New Roman"/>
              </a:rPr>
              <a:t>elem szigorú </a:t>
            </a:r>
            <a:r>
              <a:rPr dirty="0" sz="1200">
                <a:latin typeface="Times New Roman"/>
                <a:cs typeface="Times New Roman"/>
              </a:rPr>
              <a:t>tesztelés után </a:t>
            </a:r>
            <a:r>
              <a:rPr dirty="0" sz="1200" spc="-5">
                <a:latin typeface="Times New Roman"/>
                <a:cs typeface="Times New Roman"/>
              </a:rPr>
              <a:t>építhető be, kerülhet piacra.  Minden tesztelést </a:t>
            </a:r>
            <a:r>
              <a:rPr dirty="0" sz="1200">
                <a:latin typeface="Times New Roman"/>
                <a:cs typeface="Times New Roman"/>
              </a:rPr>
              <a:t>számos </a:t>
            </a:r>
            <a:r>
              <a:rPr dirty="0" sz="1200" spc="-5">
                <a:latin typeface="Times New Roman"/>
                <a:cs typeface="Times New Roman"/>
              </a:rPr>
              <a:t>modellezés, rengeteg </a:t>
            </a:r>
            <a:r>
              <a:rPr dirty="0" sz="1200">
                <a:latin typeface="Times New Roman"/>
                <a:cs typeface="Times New Roman"/>
              </a:rPr>
              <a:t>módosítás </a:t>
            </a:r>
            <a:r>
              <a:rPr dirty="0" sz="1200" spc="-5">
                <a:latin typeface="Times New Roman"/>
                <a:cs typeface="Times New Roman"/>
              </a:rPr>
              <a:t>és újratervezés előz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meg.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700" y="1676146"/>
            <a:ext cx="1922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Times New Roman"/>
                <a:cs typeface="Times New Roman"/>
              </a:rPr>
              <a:t>1.2 A </a:t>
            </a:r>
            <a:r>
              <a:rPr dirty="0" sz="1200" spc="-5" b="1" i="1">
                <a:latin typeface="Times New Roman"/>
                <a:cs typeface="Times New Roman"/>
              </a:rPr>
              <a:t>precíziós</a:t>
            </a:r>
            <a:r>
              <a:rPr dirty="0" sz="1200" spc="-10" b="1" i="1">
                <a:latin typeface="Times New Roman"/>
                <a:cs typeface="Times New Roman"/>
              </a:rPr>
              <a:t> </a:t>
            </a:r>
            <a:r>
              <a:rPr dirty="0" sz="1200" spc="-5" b="1" i="1">
                <a:latin typeface="Times New Roman"/>
                <a:cs typeface="Times New Roman"/>
              </a:rPr>
              <a:t>mezőgazdaság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4965573"/>
            <a:ext cx="8890635" cy="154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1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Calibri"/>
                <a:cs typeface="Calibri"/>
                <a:hlinkClick r:id="rId7"/>
              </a:rPr>
              <a:t>https://www.youtube.com/watch?v=FemhAFRCj48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43900"/>
              </a:lnSpc>
            </a:pPr>
            <a:r>
              <a:rPr dirty="0" sz="1200" spc="-5">
                <a:latin typeface="Times New Roman"/>
                <a:cs typeface="Times New Roman"/>
              </a:rPr>
              <a:t>Magyarországon </a:t>
            </a:r>
            <a:r>
              <a:rPr dirty="0" sz="1200">
                <a:latin typeface="Times New Roman"/>
                <a:cs typeface="Times New Roman"/>
              </a:rPr>
              <a:t>a precíziós </a:t>
            </a:r>
            <a:r>
              <a:rPr dirty="0" sz="1200" spc="-5">
                <a:latin typeface="Times New Roman"/>
                <a:cs typeface="Times New Roman"/>
              </a:rPr>
              <a:t>gazdálkodást, vagyis az informatikai helymeghatározáson, agrár </a:t>
            </a:r>
            <a:r>
              <a:rPr dirty="0" sz="1200">
                <a:latin typeface="Times New Roman"/>
                <a:cs typeface="Times New Roman"/>
              </a:rPr>
              <a:t>GPS-rendszeren </a:t>
            </a:r>
            <a:r>
              <a:rPr dirty="0" sz="1200" spc="-5">
                <a:latin typeface="Times New Roman"/>
                <a:cs typeface="Times New Roman"/>
              </a:rPr>
              <a:t>alapuló szántóföldi  növénytermesztést jelenleg </a:t>
            </a:r>
            <a:r>
              <a:rPr dirty="0" sz="1200" spc="5">
                <a:latin typeface="Times New Roman"/>
                <a:cs typeface="Times New Roman"/>
              </a:rPr>
              <a:t>már </a:t>
            </a:r>
            <a:r>
              <a:rPr dirty="0" sz="1200">
                <a:latin typeface="Times New Roman"/>
                <a:cs typeface="Times New Roman"/>
              </a:rPr>
              <a:t>több mint </a:t>
            </a:r>
            <a:r>
              <a:rPr dirty="0" sz="1200" spc="-5">
                <a:latin typeface="Times New Roman"/>
                <a:cs typeface="Times New Roman"/>
              </a:rPr>
              <a:t>egymillió hektáron alkalmazzák.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precíziós mezőgazdaság kifejezés egyszerűen </a:t>
            </a:r>
            <a:r>
              <a:rPr dirty="0" sz="1200">
                <a:latin typeface="Times New Roman"/>
                <a:cs typeface="Times New Roman"/>
              </a:rPr>
              <a:t>írja le a </a:t>
            </a:r>
            <a:r>
              <a:rPr dirty="0" sz="1200" spc="-5">
                <a:latin typeface="Times New Roman"/>
                <a:cs typeface="Times New Roman"/>
              </a:rPr>
              <a:t>terület  szükségleteit az </a:t>
            </a:r>
            <a:r>
              <a:rPr dirty="0" sz="1200">
                <a:latin typeface="Times New Roman"/>
                <a:cs typeface="Times New Roman"/>
              </a:rPr>
              <a:t>informatikai </a:t>
            </a:r>
            <a:r>
              <a:rPr dirty="0" sz="1200" spc="-5">
                <a:latin typeface="Times New Roman"/>
                <a:cs typeface="Times New Roman"/>
              </a:rPr>
              <a:t>fejlesztéseket illetően: legyen </a:t>
            </a:r>
            <a:r>
              <a:rPr dirty="0" sz="1200">
                <a:latin typeface="Times New Roman"/>
                <a:cs typeface="Times New Roman"/>
              </a:rPr>
              <a:t>precíz, </a:t>
            </a:r>
            <a:r>
              <a:rPr dirty="0" sz="1200" spc="-5">
                <a:latin typeface="Times New Roman"/>
                <a:cs typeface="Times New Roman"/>
              </a:rPr>
              <a:t>azaz tervezhető, legyen rugalmasan és pontosan </a:t>
            </a:r>
            <a:r>
              <a:rPr dirty="0" sz="1200">
                <a:latin typeface="Times New Roman"/>
                <a:cs typeface="Times New Roman"/>
              </a:rPr>
              <a:t>változtatható </a:t>
            </a:r>
            <a:r>
              <a:rPr dirty="0" sz="1200" spc="-5">
                <a:latin typeface="Times New Roman"/>
                <a:cs typeface="Times New Roman"/>
              </a:rPr>
              <a:t>keretek </a:t>
            </a:r>
            <a:r>
              <a:rPr dirty="0" sz="1200">
                <a:latin typeface="Times New Roman"/>
                <a:cs typeface="Times New Roman"/>
              </a:rPr>
              <a:t>közé  szorítva.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31235" y="2331720"/>
            <a:ext cx="4607560" cy="2590800"/>
          </a:xfrm>
          <a:custGeom>
            <a:avLst/>
            <a:gdLst/>
            <a:ahLst/>
            <a:cxnLst/>
            <a:rect l="l" t="t" r="r" b="b"/>
            <a:pathLst>
              <a:path w="4607559" h="2590800">
                <a:moveTo>
                  <a:pt x="0" y="2590800"/>
                </a:moveTo>
                <a:lnTo>
                  <a:pt x="4607052" y="2590800"/>
                </a:lnTo>
                <a:lnTo>
                  <a:pt x="4607052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7248" y="2382012"/>
            <a:ext cx="4416552" cy="2482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854" y="426212"/>
            <a:ext cx="3379470" cy="7969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11860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Palatino Linotype"/>
                <a:cs typeface="Palatino Linotype"/>
              </a:rPr>
              <a:t>Pálóczi </a:t>
            </a:r>
            <a:r>
              <a:rPr dirty="0" sz="900" spc="-5" b="1">
                <a:latin typeface="Palatino Linotype"/>
                <a:cs typeface="Palatino Linotype"/>
              </a:rPr>
              <a:t>Horváth István</a:t>
            </a:r>
            <a:endParaRPr sz="9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-5" b="1">
                <a:latin typeface="Palatino Linotype"/>
                <a:cs typeface="Palatino Linotype"/>
              </a:rPr>
              <a:t>Mezőgazdasági Szakgimnázium, Szakközépiskola </a:t>
            </a:r>
            <a:r>
              <a:rPr dirty="0" sz="900" b="1">
                <a:latin typeface="Palatino Linotype"/>
                <a:cs typeface="Palatino Linotype"/>
              </a:rPr>
              <a:t>és</a:t>
            </a:r>
            <a:r>
              <a:rPr dirty="0" sz="900" spc="75" b="1">
                <a:latin typeface="Palatino Linotype"/>
                <a:cs typeface="Palatino Linotype"/>
              </a:rPr>
              <a:t> </a:t>
            </a:r>
            <a:r>
              <a:rPr dirty="0" sz="900" spc="-5" b="1">
                <a:latin typeface="Palatino Linotype"/>
                <a:cs typeface="Palatino Linotype"/>
              </a:rPr>
              <a:t>Kollégium</a:t>
            </a:r>
            <a:endParaRPr sz="900">
              <a:latin typeface="Palatino Linotype"/>
              <a:cs typeface="Palatino Linotype"/>
            </a:endParaRPr>
          </a:p>
          <a:p>
            <a:pPr marL="46228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latin typeface="Palatino Linotype"/>
                <a:cs typeface="Palatino Linotype"/>
              </a:rPr>
              <a:t>2377 </a:t>
            </a:r>
            <a:r>
              <a:rPr dirty="0" sz="900" spc="-5">
                <a:latin typeface="Palatino Linotype"/>
                <a:cs typeface="Palatino Linotype"/>
              </a:rPr>
              <a:t>Örkény </a:t>
            </a:r>
            <a:r>
              <a:rPr dirty="0" sz="900">
                <a:latin typeface="Palatino Linotype"/>
                <a:cs typeface="Palatino Linotype"/>
              </a:rPr>
              <a:t>Fő u. </a:t>
            </a:r>
            <a:r>
              <a:rPr dirty="0" sz="900" spc="-5">
                <a:latin typeface="Palatino Linotype"/>
                <a:cs typeface="Palatino Linotype"/>
              </a:rPr>
              <a:t>5-7. OM azonosító:</a:t>
            </a:r>
            <a:r>
              <a:rPr dirty="0" sz="900">
                <a:latin typeface="Palatino Linotype"/>
                <a:cs typeface="Palatino Linotype"/>
              </a:rPr>
              <a:t> 032635</a:t>
            </a:r>
            <a:endParaRPr sz="900">
              <a:latin typeface="Palatino Linotype"/>
              <a:cs typeface="Palatino Linotype"/>
            </a:endParaRPr>
          </a:p>
          <a:p>
            <a:pPr marL="916305" marR="454025" indent="-759460">
              <a:lnSpc>
                <a:spcPct val="112200"/>
              </a:lnSpc>
              <a:spcBef>
                <a:spcPts val="15"/>
              </a:spcBef>
            </a:pPr>
            <a:r>
              <a:rPr dirty="0" sz="900" spc="-5">
                <a:latin typeface="Palatino Linotype"/>
                <a:cs typeface="Palatino Linotype"/>
              </a:rPr>
              <a:t>e-mail: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2"/>
              </a:rPr>
              <a:t>titkarsag@paloczi.hu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</a:rPr>
              <a:t> </a:t>
            </a:r>
            <a:r>
              <a:rPr dirty="0" sz="900" spc="-5">
                <a:latin typeface="Palatino Linotype"/>
                <a:cs typeface="Palatino Linotype"/>
              </a:rPr>
              <a:t>honlap:</a:t>
            </a:r>
            <a:r>
              <a:rPr dirty="0" sz="900" spc="-5">
                <a:solidFill>
                  <a:srgbClr val="2997E2"/>
                </a:solidFill>
                <a:latin typeface="Palatino Linotype"/>
                <a:cs typeface="Palatino Linotype"/>
                <a:hlinkClick r:id="rId3"/>
              </a:rPr>
              <a:t> </a:t>
            </a:r>
            <a:r>
              <a:rPr dirty="0" u="sng" sz="900" spc="-5">
                <a:solidFill>
                  <a:srgbClr val="2997E2"/>
                </a:solidFill>
                <a:uFill>
                  <a:solidFill>
                    <a:srgbClr val="2997E2"/>
                  </a:solidFill>
                </a:uFill>
                <a:latin typeface="Palatino Linotype"/>
                <a:cs typeface="Palatino Linotype"/>
                <a:hlinkClick r:id="rId3"/>
              </a:rPr>
              <a:t>www.paloczi.hu </a:t>
            </a:r>
            <a:r>
              <a:rPr dirty="0" sz="900" spc="-5">
                <a:latin typeface="Palatino Linotype"/>
                <a:cs typeface="Palatino Linotype"/>
              </a:rPr>
              <a:t> Telefon: (36)-29/310-015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2898" y="373742"/>
            <a:ext cx="1149690" cy="46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4700" y="6769607"/>
            <a:ext cx="2286000" cy="547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6855" y="6700140"/>
            <a:ext cx="2010462" cy="701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22194" y="2932303"/>
            <a:ext cx="2480310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141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 spc="-5" i="1">
                <a:latin typeface="Times New Roman"/>
                <a:cs typeface="Times New Roman"/>
              </a:rPr>
              <a:t>kép</a:t>
            </a:r>
            <a:r>
              <a:rPr dirty="0" sz="1200" spc="-5">
                <a:latin typeface="Times New Roman"/>
                <a:cs typeface="Times New Roman"/>
              </a:rPr>
              <a:t>: New Holland silózó és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traktor</a:t>
            </a:r>
            <a:endParaRPr sz="1200">
              <a:latin typeface="Times New Roman"/>
              <a:cs typeface="Times New Roman"/>
            </a:endParaRPr>
          </a:p>
          <a:p>
            <a:pPr marL="647700" indent="-229235">
              <a:lnSpc>
                <a:spcPts val="1410"/>
              </a:lnSpc>
              <a:buFont typeface="Times New Roman"/>
              <a:buAutoNum type="arabicPeriod"/>
              <a:tabLst>
                <a:tab pos="648335" algn="l"/>
              </a:tabLst>
            </a:pPr>
            <a:r>
              <a:rPr dirty="0" sz="1200" spc="-5">
                <a:latin typeface="Times New Roman"/>
                <a:cs typeface="Times New Roman"/>
              </a:rPr>
              <a:t>együttműködése silózás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során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889" y="2932303"/>
            <a:ext cx="2347595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sz="1200" i="1">
                <a:latin typeface="Times New Roman"/>
                <a:cs typeface="Times New Roman"/>
              </a:rPr>
              <a:t>2. </a:t>
            </a:r>
            <a:r>
              <a:rPr dirty="0" sz="1200" spc="-5" i="1">
                <a:latin typeface="Times New Roman"/>
                <a:cs typeface="Times New Roman"/>
              </a:rPr>
              <a:t>kép: </a:t>
            </a:r>
            <a:r>
              <a:rPr dirty="0" sz="1200">
                <a:latin typeface="Times New Roman"/>
                <a:cs typeface="Times New Roman"/>
              </a:rPr>
              <a:t>Szántóföldi </a:t>
            </a:r>
            <a:r>
              <a:rPr dirty="0" sz="1200" spc="-5">
                <a:latin typeface="Times New Roman"/>
                <a:cs typeface="Times New Roman"/>
              </a:rPr>
              <a:t>felvételek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elemzés</a:t>
            </a:r>
            <a:endParaRPr sz="1200">
              <a:latin typeface="Times New Roman"/>
              <a:cs typeface="Times New Roman"/>
            </a:endParaRPr>
          </a:p>
          <a:p>
            <a:pPr algn="ctr" marL="3175">
              <a:lnSpc>
                <a:spcPts val="1410"/>
              </a:lnSpc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www.agrotec.hu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3212719"/>
            <a:ext cx="8891270" cy="105791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4048760">
              <a:lnSpc>
                <a:spcPct val="100000"/>
              </a:lnSpc>
              <a:spcBef>
                <a:spcPts val="650"/>
              </a:spcBef>
            </a:pPr>
            <a:r>
              <a:rPr dirty="0" sz="1200" i="1">
                <a:latin typeface="Times New Roman"/>
                <a:cs typeface="Times New Roman"/>
              </a:rPr>
              <a:t>Forrás: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  <a:hlinkClick r:id="rId7"/>
              </a:rPr>
              <a:t>www.agrotec.hu</a:t>
            </a:r>
            <a:endParaRPr sz="1200">
              <a:latin typeface="Times New Roman"/>
              <a:cs typeface="Times New Roman"/>
            </a:endParaRPr>
          </a:p>
          <a:p>
            <a:pPr marL="12700" indent="449580">
              <a:lnSpc>
                <a:spcPct val="100000"/>
              </a:lnSpc>
              <a:spcBef>
                <a:spcPts val="550"/>
              </a:spcBef>
            </a:pPr>
            <a:r>
              <a:rPr dirty="0" sz="1200">
                <a:latin typeface="Times New Roman"/>
                <a:cs typeface="Times New Roman"/>
              </a:rPr>
              <a:t>A precíziós </a:t>
            </a:r>
            <a:r>
              <a:rPr dirty="0" sz="1200" spc="-5">
                <a:latin typeface="Times New Roman"/>
                <a:cs typeface="Times New Roman"/>
              </a:rPr>
              <a:t>növénytermesztési rendszer </a:t>
            </a:r>
            <a:r>
              <a:rPr dirty="0" sz="1200">
                <a:latin typeface="Times New Roman"/>
                <a:cs typeface="Times New Roman"/>
              </a:rPr>
              <a:t>a szántóföldi </a:t>
            </a:r>
            <a:r>
              <a:rPr dirty="0" sz="1200" spc="-5">
                <a:latin typeface="Times New Roman"/>
                <a:cs typeface="Times New Roman"/>
              </a:rPr>
              <a:t>növénytermesztés valamennyi </a:t>
            </a:r>
            <a:r>
              <a:rPr dirty="0" sz="1200">
                <a:latin typeface="Times New Roman"/>
                <a:cs typeface="Times New Roman"/>
              </a:rPr>
              <a:t>műveletére kínál </a:t>
            </a:r>
            <a:r>
              <a:rPr dirty="0" sz="1200" spc="-5">
                <a:latin typeface="Times New Roman"/>
                <a:cs typeface="Times New Roman"/>
              </a:rPr>
              <a:t>megoldást.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helyspecifikus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43500"/>
              </a:lnSpc>
              <a:spcBef>
                <a:spcPts val="10"/>
              </a:spcBef>
            </a:pPr>
            <a:r>
              <a:rPr dirty="0" sz="1200" spc="-5">
                <a:latin typeface="Times New Roman"/>
                <a:cs typeface="Times New Roman"/>
              </a:rPr>
              <a:t>technológia </a:t>
            </a:r>
            <a:r>
              <a:rPr dirty="0" sz="1200">
                <a:latin typeface="Times New Roman"/>
                <a:cs typeface="Times New Roman"/>
              </a:rPr>
              <a:t>lehetővé teszi, hogy a </a:t>
            </a:r>
            <a:r>
              <a:rPr dirty="0" sz="1200" spc="-5">
                <a:latin typeface="Times New Roman"/>
                <a:cs typeface="Times New Roman"/>
              </a:rPr>
              <a:t>termelés hatékonyságának megtartása </a:t>
            </a:r>
            <a:r>
              <a:rPr dirty="0" sz="1200">
                <a:latin typeface="Times New Roman"/>
                <a:cs typeface="Times New Roman"/>
              </a:rPr>
              <a:t>mellett a táblán belüli </a:t>
            </a:r>
            <a:r>
              <a:rPr dirty="0" sz="1200" spc="-5">
                <a:latin typeface="Times New Roman"/>
                <a:cs typeface="Times New Roman"/>
              </a:rPr>
              <a:t>különbségeket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figyelembe </a:t>
            </a:r>
            <a:r>
              <a:rPr dirty="0" sz="1200" spc="5">
                <a:latin typeface="Times New Roman"/>
                <a:cs typeface="Times New Roman"/>
              </a:rPr>
              <a:t>tudjuk </a:t>
            </a:r>
            <a:r>
              <a:rPr dirty="0" sz="1200" spc="-5">
                <a:latin typeface="Times New Roman"/>
                <a:cs typeface="Times New Roman"/>
              </a:rPr>
              <a:t>venni. </a:t>
            </a:r>
            <a:r>
              <a:rPr dirty="0" sz="1200">
                <a:latin typeface="Times New Roman"/>
                <a:cs typeface="Times New Roman"/>
              </a:rPr>
              <a:t>Ezzel  </a:t>
            </a:r>
            <a:r>
              <a:rPr dirty="0" sz="1200" spc="-5">
                <a:latin typeface="Times New Roman"/>
                <a:cs typeface="Times New Roman"/>
              </a:rPr>
              <a:t>jelentős </a:t>
            </a:r>
            <a:r>
              <a:rPr dirty="0" sz="1200">
                <a:latin typeface="Times New Roman"/>
                <a:cs typeface="Times New Roman"/>
              </a:rPr>
              <a:t>input </a:t>
            </a:r>
            <a:r>
              <a:rPr dirty="0" sz="1200" spc="-5">
                <a:latin typeface="Times New Roman"/>
                <a:cs typeface="Times New Roman"/>
              </a:rPr>
              <a:t>anyag </a:t>
            </a:r>
            <a:r>
              <a:rPr dirty="0" sz="1200">
                <a:latin typeface="Times New Roman"/>
                <a:cs typeface="Times New Roman"/>
              </a:rPr>
              <a:t>megtakarítás </a:t>
            </a:r>
            <a:r>
              <a:rPr dirty="0" sz="1200" spc="-5">
                <a:latin typeface="Times New Roman"/>
                <a:cs typeface="Times New Roman"/>
              </a:rPr>
              <a:t>érhető </a:t>
            </a:r>
            <a:r>
              <a:rPr dirty="0" sz="1200">
                <a:latin typeface="Times New Roman"/>
                <a:cs typeface="Times New Roman"/>
              </a:rPr>
              <a:t>el, miközben </a:t>
            </a:r>
            <a:r>
              <a:rPr dirty="0" sz="1200" spc="-5">
                <a:latin typeface="Times New Roman"/>
                <a:cs typeface="Times New Roman"/>
              </a:rPr>
              <a:t>környezetünket </a:t>
            </a:r>
            <a:r>
              <a:rPr dirty="0" sz="1200">
                <a:latin typeface="Times New Roman"/>
                <a:cs typeface="Times New Roman"/>
              </a:rPr>
              <a:t>is </a:t>
            </a:r>
            <a:r>
              <a:rPr dirty="0" sz="1200" spc="-5">
                <a:latin typeface="Times New Roman"/>
                <a:cs typeface="Times New Roman"/>
              </a:rPr>
              <a:t>megóvjuk az </a:t>
            </a:r>
            <a:r>
              <a:rPr dirty="0" sz="1200">
                <a:latin typeface="Times New Roman"/>
                <a:cs typeface="Times New Roman"/>
              </a:rPr>
              <a:t>indokolatlan </a:t>
            </a:r>
            <a:r>
              <a:rPr dirty="0" sz="1200" spc="-5">
                <a:latin typeface="Times New Roman"/>
                <a:cs typeface="Times New Roman"/>
              </a:rPr>
              <a:t>vegyszerfelhasználástól,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terheléstől.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4328540"/>
            <a:ext cx="6219825" cy="80581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462280" algn="l"/>
              </a:tabLst>
            </a:pPr>
            <a:r>
              <a:rPr dirty="0" sz="1200" b="1" i="1">
                <a:latin typeface="Times New Roman"/>
                <a:cs typeface="Times New Roman"/>
              </a:rPr>
              <a:t>1.3	</a:t>
            </a:r>
            <a:r>
              <a:rPr dirty="0" sz="1200" spc="-5" b="1" i="1">
                <a:latin typeface="Times New Roman"/>
                <a:cs typeface="Times New Roman"/>
              </a:rPr>
              <a:t>Alapvető </a:t>
            </a:r>
            <a:r>
              <a:rPr dirty="0" sz="1200" b="1" i="1">
                <a:latin typeface="Times New Roman"/>
                <a:cs typeface="Times New Roman"/>
              </a:rPr>
              <a:t>eszközök</a:t>
            </a:r>
            <a:endParaRPr sz="1200">
              <a:latin typeface="Times New Roman"/>
              <a:cs typeface="Times New Roman"/>
            </a:endParaRPr>
          </a:p>
          <a:p>
            <a:pPr marL="462280" marR="5080">
              <a:lnSpc>
                <a:spcPts val="2060"/>
              </a:lnSpc>
              <a:spcBef>
                <a:spcPts val="150"/>
              </a:spcBef>
            </a:pPr>
            <a:r>
              <a:rPr dirty="0" sz="1200" spc="-5">
                <a:latin typeface="Times New Roman"/>
                <a:cs typeface="Times New Roman"/>
              </a:rPr>
              <a:t>A modern mezőgazdasági munkák esetében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GPS rendszerek jelentik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munkavégzés alapját.  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helymeghatározás</a:t>
            </a:r>
            <a:r>
              <a:rPr dirty="0" sz="1200">
                <a:latin typeface="Times New Roman"/>
                <a:cs typeface="Times New Roman"/>
              </a:rPr>
              <a:t> alapelve: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37332" y="1435608"/>
            <a:ext cx="2628899" cy="144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66232" y="1359408"/>
            <a:ext cx="2438400" cy="152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Simonné Szerdai Zsuzsanna</dc:creator>
  <dc:title>PÁLÓCZI HORVÁTH ISTVÁN MEZŐGAZDASÁGI SZAKGIMNÁZIUM, SZAKKÖZÉPISKOLA ÉS KOLLÉGIUM</dc:title>
  <dcterms:created xsi:type="dcterms:W3CDTF">2020-07-10T08:35:41Z</dcterms:created>
  <dcterms:modified xsi:type="dcterms:W3CDTF">2020-07-10T08:35:41Z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2020-07-10T00:00:00Z</vt:filetime>
  </property>
</Properties>
</file>